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8899"/>
    <a:srgbClr val="33335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648" y="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2/20/2026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TextBox 1"/>
          <p:cNvSpPr txBox="1"/>
          <p:nvPr/>
        </p:nvSpPr>
        <p:spPr>
          <a:xfrm>
            <a:off x="914400" y="1645920"/>
            <a:ext cx="10332720" cy="914400"/>
          </a:xfrm>
          <a:prstGeom prst="rect">
            <a:avLst/>
          </a:prstGeom>
          <a:noFill/>
        </p:spPr>
        <p:txBody>
          <a:bodyPr wrap="square">
            <a:spAutoFit/>
          </a:bodyPr>
          <a:lstStyle/>
          <a:p>
            <a:pPr algn="ctr"/>
            <a:r>
              <a:rPr sz="4800" b="1">
                <a:solidFill>
                  <a:srgbClr val="D4AF37"/>
                </a:solidFill>
                <a:latin typeface="Segoe UI"/>
              </a:rPr>
              <a:t>MemoryCharm</a:t>
            </a:r>
          </a:p>
        </p:txBody>
      </p:sp>
      <p:sp>
        <p:nvSpPr>
          <p:cNvPr id="3" name="TextBox 2"/>
          <p:cNvSpPr txBox="1"/>
          <p:nvPr/>
        </p:nvSpPr>
        <p:spPr>
          <a:xfrm>
            <a:off x="914400" y="2743200"/>
            <a:ext cx="10332720" cy="548640"/>
          </a:xfrm>
          <a:prstGeom prst="rect">
            <a:avLst/>
          </a:prstGeom>
          <a:noFill/>
        </p:spPr>
        <p:txBody>
          <a:bodyPr wrap="square">
            <a:spAutoFit/>
          </a:bodyPr>
          <a:lstStyle/>
          <a:p>
            <a:pPr algn="ctr"/>
            <a:r>
              <a:rPr sz="2800" b="0">
                <a:solidFill>
                  <a:srgbClr val="F5F0E1"/>
                </a:solidFill>
                <a:latin typeface="Segoe UI"/>
              </a:rPr>
              <a:t>Claim Flow — UX Walkthrough</a:t>
            </a:r>
          </a:p>
        </p:txBody>
      </p:sp>
      <p:sp>
        <p:nvSpPr>
          <p:cNvPr id="4" name="TextBox 3"/>
          <p:cNvSpPr txBox="1"/>
          <p:nvPr/>
        </p:nvSpPr>
        <p:spPr>
          <a:xfrm>
            <a:off x="914400" y="3840480"/>
            <a:ext cx="10332720" cy="914400"/>
          </a:xfrm>
          <a:prstGeom prst="rect">
            <a:avLst/>
          </a:prstGeom>
          <a:noFill/>
        </p:spPr>
        <p:txBody>
          <a:bodyPr wrap="square">
            <a:spAutoFit/>
          </a:bodyPr>
          <a:lstStyle/>
          <a:p>
            <a:pPr algn="ctr"/>
            <a:r>
              <a:rPr sz="1400" b="0">
                <a:solidFill>
                  <a:srgbClr val="888899"/>
                </a:solidFill>
                <a:latin typeface="Segoe UI"/>
              </a:rPr>
              <a:t>This deck walks through every screen a user sees when they scan a charm
and bind a memory to it. Each slide shows where the user is in the
overall journey and describes what they do on that screen.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TextBox 1"/>
          <p:cNvSpPr txBox="1"/>
          <p:nvPr/>
        </p:nvSpPr>
        <p:spPr>
          <a:xfrm>
            <a:off x="640080" y="365760"/>
            <a:ext cx="10881360" cy="548640"/>
          </a:xfrm>
          <a:prstGeom prst="rect">
            <a:avLst/>
          </a:prstGeom>
          <a:noFill/>
        </p:spPr>
        <p:txBody>
          <a:bodyPr wrap="square">
            <a:spAutoFit/>
          </a:bodyPr>
          <a:lstStyle/>
          <a:p>
            <a:pPr algn="ctr"/>
            <a:r>
              <a:rPr sz="3200" b="1">
                <a:solidFill>
                  <a:srgbClr val="D4AF37"/>
                </a:solidFill>
                <a:latin typeface="Segoe UI"/>
              </a:rPr>
              <a:t>The Journey at a Glance</a:t>
            </a:r>
          </a:p>
        </p:txBody>
      </p:sp>
      <p:sp>
        <p:nvSpPr>
          <p:cNvPr id="3" name="Oval 2"/>
          <p:cNvSpPr/>
          <p:nvPr/>
        </p:nvSpPr>
        <p:spPr>
          <a:xfrm>
            <a:off x="188960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1</a:t>
            </a:r>
          </a:p>
        </p:txBody>
      </p:sp>
      <p:sp>
        <p:nvSpPr>
          <p:cNvPr id="4" name="TextBox 3"/>
          <p:cNvSpPr txBox="1"/>
          <p:nvPr/>
        </p:nvSpPr>
        <p:spPr>
          <a:xfrm>
            <a:off x="1432407" y="2148840"/>
            <a:ext cx="1554480" cy="274320"/>
          </a:xfrm>
          <a:prstGeom prst="rect">
            <a:avLst/>
          </a:prstGeom>
          <a:noFill/>
        </p:spPr>
        <p:txBody>
          <a:bodyPr wrap="square">
            <a:spAutoFit/>
          </a:bodyPr>
          <a:lstStyle/>
          <a:p>
            <a:pPr algn="ctr"/>
            <a:r>
              <a:rPr sz="1300" b="1">
                <a:solidFill>
                  <a:srgbClr val="F5F0E1"/>
                </a:solidFill>
                <a:latin typeface="Segoe UI"/>
              </a:rPr>
              <a:t>Register</a:t>
            </a:r>
          </a:p>
        </p:txBody>
      </p:sp>
      <p:sp>
        <p:nvSpPr>
          <p:cNvPr id="5" name="Rectangle 4"/>
          <p:cNvSpPr/>
          <p:nvPr/>
        </p:nvSpPr>
        <p:spPr>
          <a:xfrm>
            <a:off x="2529687" y="1666240"/>
            <a:ext cx="914400" cy="508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Oval 5"/>
          <p:cNvSpPr/>
          <p:nvPr/>
        </p:nvSpPr>
        <p:spPr>
          <a:xfrm>
            <a:off x="344408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2</a:t>
            </a:r>
          </a:p>
        </p:txBody>
      </p:sp>
      <p:sp>
        <p:nvSpPr>
          <p:cNvPr id="7" name="TextBox 6"/>
          <p:cNvSpPr txBox="1"/>
          <p:nvPr/>
        </p:nvSpPr>
        <p:spPr>
          <a:xfrm>
            <a:off x="2986887" y="2148840"/>
            <a:ext cx="1554480" cy="274320"/>
          </a:xfrm>
          <a:prstGeom prst="rect">
            <a:avLst/>
          </a:prstGeom>
          <a:noFill/>
        </p:spPr>
        <p:txBody>
          <a:bodyPr wrap="square">
            <a:spAutoFit/>
          </a:bodyPr>
          <a:lstStyle/>
          <a:p>
            <a:pPr algn="ctr"/>
            <a:r>
              <a:rPr sz="1300" b="1">
                <a:solidFill>
                  <a:srgbClr val="F5F0E1"/>
                </a:solidFill>
                <a:latin typeface="Segoe UI"/>
              </a:rPr>
              <a:t>Memory Type</a:t>
            </a:r>
          </a:p>
        </p:txBody>
      </p:sp>
      <p:sp>
        <p:nvSpPr>
          <p:cNvPr id="8" name="Rectangle 7"/>
          <p:cNvSpPr/>
          <p:nvPr/>
        </p:nvSpPr>
        <p:spPr>
          <a:xfrm>
            <a:off x="4084167" y="1666240"/>
            <a:ext cx="914400" cy="508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499856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3</a:t>
            </a:r>
          </a:p>
        </p:txBody>
      </p:sp>
      <p:sp>
        <p:nvSpPr>
          <p:cNvPr id="10" name="TextBox 9"/>
          <p:cNvSpPr txBox="1"/>
          <p:nvPr/>
        </p:nvSpPr>
        <p:spPr>
          <a:xfrm>
            <a:off x="4541367" y="2148840"/>
            <a:ext cx="1554480" cy="274320"/>
          </a:xfrm>
          <a:prstGeom prst="rect">
            <a:avLst/>
          </a:prstGeom>
          <a:noFill/>
        </p:spPr>
        <p:txBody>
          <a:bodyPr wrap="square">
            <a:spAutoFit/>
          </a:bodyPr>
          <a:lstStyle/>
          <a:p>
            <a:pPr algn="ctr"/>
            <a:r>
              <a:rPr sz="1300" b="1">
                <a:solidFill>
                  <a:srgbClr val="F5F0E1"/>
                </a:solidFill>
                <a:latin typeface="Segoe UI"/>
              </a:rPr>
              <a:t>Upload</a:t>
            </a:r>
          </a:p>
        </p:txBody>
      </p:sp>
      <p:sp>
        <p:nvSpPr>
          <p:cNvPr id="11" name="Rectangle 10"/>
          <p:cNvSpPr/>
          <p:nvPr/>
        </p:nvSpPr>
        <p:spPr>
          <a:xfrm>
            <a:off x="5638647" y="1666240"/>
            <a:ext cx="914400" cy="508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655304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4</a:t>
            </a:r>
          </a:p>
        </p:txBody>
      </p:sp>
      <p:sp>
        <p:nvSpPr>
          <p:cNvPr id="13" name="TextBox 12"/>
          <p:cNvSpPr txBox="1"/>
          <p:nvPr/>
        </p:nvSpPr>
        <p:spPr>
          <a:xfrm>
            <a:off x="6095847" y="2148840"/>
            <a:ext cx="1554480" cy="274320"/>
          </a:xfrm>
          <a:prstGeom prst="rect">
            <a:avLst/>
          </a:prstGeom>
          <a:noFill/>
        </p:spPr>
        <p:txBody>
          <a:bodyPr wrap="square">
            <a:spAutoFit/>
          </a:bodyPr>
          <a:lstStyle/>
          <a:p>
            <a:pPr algn="ctr"/>
            <a:r>
              <a:rPr sz="1300" b="1">
                <a:solidFill>
                  <a:srgbClr val="F5F0E1"/>
                </a:solidFill>
                <a:latin typeface="Segoe UI"/>
              </a:rPr>
              <a:t>Protection</a:t>
            </a:r>
          </a:p>
        </p:txBody>
      </p:sp>
      <p:sp>
        <p:nvSpPr>
          <p:cNvPr id="14" name="Rectangle 13"/>
          <p:cNvSpPr/>
          <p:nvPr/>
        </p:nvSpPr>
        <p:spPr>
          <a:xfrm>
            <a:off x="7193127" y="1666240"/>
            <a:ext cx="914400" cy="508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10752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5</a:t>
            </a:r>
          </a:p>
        </p:txBody>
      </p:sp>
      <p:sp>
        <p:nvSpPr>
          <p:cNvPr id="16" name="TextBox 15"/>
          <p:cNvSpPr txBox="1"/>
          <p:nvPr/>
        </p:nvSpPr>
        <p:spPr>
          <a:xfrm>
            <a:off x="7650327" y="2148840"/>
            <a:ext cx="1554480" cy="274320"/>
          </a:xfrm>
          <a:prstGeom prst="rect">
            <a:avLst/>
          </a:prstGeom>
          <a:noFill/>
        </p:spPr>
        <p:txBody>
          <a:bodyPr wrap="square">
            <a:spAutoFit/>
          </a:bodyPr>
          <a:lstStyle/>
          <a:p>
            <a:pPr algn="ctr"/>
            <a:r>
              <a:rPr sz="1300" b="1">
                <a:solidFill>
                  <a:srgbClr val="F5F0E1"/>
                </a:solidFill>
                <a:latin typeface="Segoe UI"/>
              </a:rPr>
              <a:t>Secret Glyph</a:t>
            </a:r>
          </a:p>
        </p:txBody>
      </p:sp>
      <p:sp>
        <p:nvSpPr>
          <p:cNvPr id="17" name="Rectangle 16"/>
          <p:cNvSpPr/>
          <p:nvPr/>
        </p:nvSpPr>
        <p:spPr>
          <a:xfrm>
            <a:off x="8747607" y="1666240"/>
            <a:ext cx="914400" cy="508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66200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6</a:t>
            </a:r>
          </a:p>
        </p:txBody>
      </p:sp>
      <p:sp>
        <p:nvSpPr>
          <p:cNvPr id="19" name="TextBox 18"/>
          <p:cNvSpPr txBox="1"/>
          <p:nvPr/>
        </p:nvSpPr>
        <p:spPr>
          <a:xfrm>
            <a:off x="9204807" y="2148840"/>
            <a:ext cx="1554480" cy="274320"/>
          </a:xfrm>
          <a:prstGeom prst="rect">
            <a:avLst/>
          </a:prstGeom>
          <a:noFill/>
        </p:spPr>
        <p:txBody>
          <a:bodyPr wrap="square">
            <a:spAutoFit/>
          </a:bodyPr>
          <a:lstStyle/>
          <a:p>
            <a:pPr algn="ctr"/>
            <a:r>
              <a:rPr sz="1300" b="1">
                <a:solidFill>
                  <a:srgbClr val="F5F0E1"/>
                </a:solidFill>
                <a:latin typeface="Segoe UI"/>
              </a:rPr>
              <a:t>Sealed!</a:t>
            </a:r>
          </a:p>
        </p:txBody>
      </p:sp>
      <p:sp>
        <p:nvSpPr>
          <p:cNvPr id="20" name="TextBox 19"/>
          <p:cNvSpPr txBox="1"/>
          <p:nvPr/>
        </p:nvSpPr>
        <p:spPr>
          <a:xfrm>
            <a:off x="914400" y="3291840"/>
            <a:ext cx="10332720" cy="1097280"/>
          </a:xfrm>
          <a:prstGeom prst="rect">
            <a:avLst/>
          </a:prstGeom>
          <a:noFill/>
        </p:spPr>
        <p:txBody>
          <a:bodyPr wrap="square">
            <a:spAutoFit/>
          </a:bodyPr>
          <a:lstStyle/>
          <a:p>
            <a:pPr algn="l"/>
            <a:r>
              <a:rPr sz="1400" b="0">
                <a:solidFill>
                  <a:srgbClr val="F5F0E1"/>
                </a:solidFill>
                <a:latin typeface="Segoe UI"/>
              </a:rPr>
              <a:t>Two possible paths through the flow:
•  Open charm (no lock):  Register → Memory Type → Upload → Protection → Sealed!   (steps 1–4, then 6)
•  Glyph-locked charm:    Register → Memory Type → Upload → Protection → Secret Glyph → Sealed!   (all 6 steps)
If the user has already registered, step 1 is skipped.</a:t>
            </a:r>
          </a:p>
        </p:txBody>
      </p:sp>
      <p:sp>
        <p:nvSpPr>
          <p:cNvPr id="21" name="Rectangle 20"/>
          <p:cNvSpPr/>
          <p:nvPr/>
        </p:nvSpPr>
        <p:spPr>
          <a:xfrm>
            <a:off x="1828800" y="4754880"/>
            <a:ext cx="8503920" cy="127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TextBox 21"/>
          <p:cNvSpPr txBox="1"/>
          <p:nvPr/>
        </p:nvSpPr>
        <p:spPr>
          <a:xfrm>
            <a:off x="914400" y="5029200"/>
            <a:ext cx="10332720" cy="731520"/>
          </a:xfrm>
          <a:prstGeom prst="rect">
            <a:avLst/>
          </a:prstGeom>
          <a:noFill/>
        </p:spPr>
        <p:txBody>
          <a:bodyPr wrap="square">
            <a:spAutoFit/>
          </a:bodyPr>
          <a:lstStyle/>
          <a:p>
            <a:pPr algn="ctr"/>
            <a:r>
              <a:rPr sz="1200" b="0">
                <a:solidFill>
                  <a:srgbClr val="888899"/>
                </a:solidFill>
                <a:latin typeface="Segoe UI"/>
              </a:rPr>
              <a:t>The following slides show each step in detail. Add a screenshot to the placeholder on each slide for the full picture.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dirty="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dirty="0">
                <a:solidFill>
                  <a:srgbClr val="888899"/>
                </a:solidFill>
                <a:latin typeface="Segoe UI"/>
              </a:rPr>
              <a:t>(right-click → Change Picture)</a:t>
            </a:r>
          </a:p>
        </p:txBody>
      </p:sp>
      <p:sp>
        <p:nvSpPr>
          <p:cNvPr id="5" name="TextBox 4"/>
          <p:cNvSpPr txBox="1"/>
          <p:nvPr/>
        </p:nvSpPr>
        <p:spPr>
          <a:xfrm>
            <a:off x="7303677" y="536758"/>
            <a:ext cx="4934084" cy="502920"/>
          </a:xfrm>
          <a:prstGeom prst="rect">
            <a:avLst/>
          </a:prstGeom>
          <a:noFill/>
        </p:spPr>
        <p:txBody>
          <a:bodyPr wrap="square">
            <a:spAutoFit/>
          </a:bodyPr>
          <a:lstStyle/>
          <a:p>
            <a:pPr algn="l"/>
            <a:r>
              <a:rPr sz="2600" b="1" dirty="0">
                <a:solidFill>
                  <a:srgbClr val="D4AF37"/>
                </a:solidFill>
                <a:latin typeface="Segoe UI"/>
              </a:rPr>
              <a:t>Step 1 — Register as a Keeper</a:t>
            </a:r>
          </a:p>
        </p:txBody>
      </p:sp>
      <p:grpSp>
        <p:nvGrpSpPr>
          <p:cNvPr id="27" name="Group 26">
            <a:extLst>
              <a:ext uri="{FF2B5EF4-FFF2-40B4-BE49-F238E27FC236}">
                <a16:creationId xmlns:a16="http://schemas.microsoft.com/office/drawing/2014/main" id="{7DFCBA9E-A278-8E71-40F2-EDF94CADD773}"/>
              </a:ext>
            </a:extLst>
          </p:cNvPr>
          <p:cNvGrpSpPr/>
          <p:nvPr/>
        </p:nvGrpSpPr>
        <p:grpSpPr>
          <a:xfrm>
            <a:off x="7394494" y="1113298"/>
            <a:ext cx="4065681" cy="803068"/>
            <a:chOff x="4678527" y="868680"/>
            <a:chExt cx="6766560" cy="1100695"/>
          </a:xfrm>
        </p:grpSpPr>
        <p:sp>
          <p:nvSpPr>
            <p:cNvPr id="6" name="Oval 5"/>
            <p:cNvSpPr/>
            <p:nvPr/>
          </p:nvSpPr>
          <p:spPr>
            <a:xfrm>
              <a:off x="4998567" y="1280160"/>
              <a:ext cx="411480" cy="4114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a:solidFill>
                    <a:srgbClr val="000000"/>
                  </a:solidFill>
                  <a:latin typeface="Segoe UI"/>
                </a:rPr>
                <a:t>1</a:t>
              </a:r>
            </a:p>
          </p:txBody>
        </p:sp>
        <p:sp>
          <p:nvSpPr>
            <p:cNvPr id="7" name="TextBox 6"/>
            <p:cNvSpPr txBox="1"/>
            <p:nvPr/>
          </p:nvSpPr>
          <p:spPr>
            <a:xfrm>
              <a:off x="4678527" y="1737361"/>
              <a:ext cx="1051560" cy="232013"/>
            </a:xfrm>
            <a:prstGeom prst="rect">
              <a:avLst/>
            </a:prstGeom>
            <a:noFill/>
          </p:spPr>
          <p:txBody>
            <a:bodyPr wrap="square">
              <a:spAutoFit/>
            </a:bodyPr>
            <a:lstStyle/>
            <a:p>
              <a:pPr algn="ctr"/>
              <a:r>
                <a:rPr sz="500" b="1">
                  <a:solidFill>
                    <a:srgbClr val="D4AF37"/>
                  </a:solidFill>
                  <a:latin typeface="Segoe UI"/>
                </a:rPr>
                <a:t>Register</a:t>
              </a:r>
            </a:p>
          </p:txBody>
        </p:sp>
        <p:sp>
          <p:nvSpPr>
            <p:cNvPr id="8" name="Rectangle 7"/>
            <p:cNvSpPr/>
            <p:nvPr/>
          </p:nvSpPr>
          <p:spPr>
            <a:xfrm>
              <a:off x="5410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9" name="Oval 8"/>
            <p:cNvSpPr/>
            <p:nvPr/>
          </p:nvSpPr>
          <p:spPr>
            <a:xfrm>
              <a:off x="6141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a:solidFill>
                    <a:srgbClr val="888899"/>
                  </a:solidFill>
                  <a:latin typeface="Segoe UI"/>
                </a:rPr>
                <a:t>2</a:t>
              </a:r>
            </a:p>
          </p:txBody>
        </p:sp>
        <p:sp>
          <p:nvSpPr>
            <p:cNvPr id="10" name="TextBox 9"/>
            <p:cNvSpPr txBox="1"/>
            <p:nvPr/>
          </p:nvSpPr>
          <p:spPr>
            <a:xfrm>
              <a:off x="5821526" y="1737361"/>
              <a:ext cx="1051560" cy="232013"/>
            </a:xfrm>
            <a:prstGeom prst="rect">
              <a:avLst/>
            </a:prstGeom>
            <a:noFill/>
          </p:spPr>
          <p:txBody>
            <a:bodyPr wrap="square">
              <a:spAutoFit/>
            </a:bodyPr>
            <a:lstStyle/>
            <a:p>
              <a:pPr algn="ctr"/>
              <a:r>
                <a:rPr sz="500" b="0">
                  <a:solidFill>
                    <a:srgbClr val="888899"/>
                  </a:solidFill>
                  <a:latin typeface="Segoe UI"/>
                </a:rPr>
                <a:t>Memory Type</a:t>
              </a:r>
            </a:p>
          </p:txBody>
        </p:sp>
        <p:sp>
          <p:nvSpPr>
            <p:cNvPr id="11" name="Rectangle 10"/>
            <p:cNvSpPr/>
            <p:nvPr/>
          </p:nvSpPr>
          <p:spPr>
            <a:xfrm>
              <a:off x="6553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2" name="Oval 11"/>
            <p:cNvSpPr/>
            <p:nvPr/>
          </p:nvSpPr>
          <p:spPr>
            <a:xfrm>
              <a:off x="7284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a:solidFill>
                    <a:srgbClr val="888899"/>
                  </a:solidFill>
                  <a:latin typeface="Segoe UI"/>
                </a:rPr>
                <a:t>3</a:t>
              </a:r>
            </a:p>
          </p:txBody>
        </p:sp>
        <p:sp>
          <p:nvSpPr>
            <p:cNvPr id="13" name="TextBox 12"/>
            <p:cNvSpPr txBox="1"/>
            <p:nvPr/>
          </p:nvSpPr>
          <p:spPr>
            <a:xfrm>
              <a:off x="6964527" y="1737360"/>
              <a:ext cx="1051560" cy="232013"/>
            </a:xfrm>
            <a:prstGeom prst="rect">
              <a:avLst/>
            </a:prstGeom>
            <a:noFill/>
          </p:spPr>
          <p:txBody>
            <a:bodyPr wrap="square">
              <a:spAutoFit/>
            </a:bodyPr>
            <a:lstStyle/>
            <a:p>
              <a:pPr algn="ctr"/>
              <a:r>
                <a:rPr sz="500" b="0">
                  <a:solidFill>
                    <a:srgbClr val="888899"/>
                  </a:solidFill>
                  <a:latin typeface="Segoe UI"/>
                </a:rPr>
                <a:t>Upload</a:t>
              </a:r>
            </a:p>
          </p:txBody>
        </p:sp>
        <p:sp>
          <p:nvSpPr>
            <p:cNvPr id="14" name="Rectangle 13"/>
            <p:cNvSpPr/>
            <p:nvPr/>
          </p:nvSpPr>
          <p:spPr>
            <a:xfrm>
              <a:off x="7696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5" name="Oval 14"/>
            <p:cNvSpPr/>
            <p:nvPr/>
          </p:nvSpPr>
          <p:spPr>
            <a:xfrm>
              <a:off x="8427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a:solidFill>
                    <a:srgbClr val="888899"/>
                  </a:solidFill>
                  <a:latin typeface="Segoe UI"/>
                </a:rPr>
                <a:t>4</a:t>
              </a:r>
            </a:p>
          </p:txBody>
        </p:sp>
        <p:sp>
          <p:nvSpPr>
            <p:cNvPr id="16" name="TextBox 15"/>
            <p:cNvSpPr txBox="1"/>
            <p:nvPr/>
          </p:nvSpPr>
          <p:spPr>
            <a:xfrm>
              <a:off x="8107526" y="1737360"/>
              <a:ext cx="1051560" cy="232013"/>
            </a:xfrm>
            <a:prstGeom prst="rect">
              <a:avLst/>
            </a:prstGeom>
            <a:noFill/>
          </p:spPr>
          <p:txBody>
            <a:bodyPr wrap="square">
              <a:spAutoFit/>
            </a:bodyPr>
            <a:lstStyle/>
            <a:p>
              <a:pPr algn="ctr"/>
              <a:r>
                <a:rPr sz="500" b="0">
                  <a:solidFill>
                    <a:srgbClr val="888899"/>
                  </a:solidFill>
                  <a:latin typeface="Segoe UI"/>
                </a:rPr>
                <a:t>Protection</a:t>
              </a:r>
            </a:p>
          </p:txBody>
        </p:sp>
        <p:sp>
          <p:nvSpPr>
            <p:cNvPr id="17" name="Rectangle 16"/>
            <p:cNvSpPr/>
            <p:nvPr/>
          </p:nvSpPr>
          <p:spPr>
            <a:xfrm>
              <a:off x="8839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8" name="Oval 17"/>
            <p:cNvSpPr/>
            <p:nvPr/>
          </p:nvSpPr>
          <p:spPr>
            <a:xfrm>
              <a:off x="9570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a:solidFill>
                    <a:srgbClr val="888899"/>
                  </a:solidFill>
                  <a:latin typeface="Segoe UI"/>
                </a:rPr>
                <a:t>5</a:t>
              </a:r>
            </a:p>
          </p:txBody>
        </p:sp>
        <p:sp>
          <p:nvSpPr>
            <p:cNvPr id="19" name="TextBox 18"/>
            <p:cNvSpPr txBox="1"/>
            <p:nvPr/>
          </p:nvSpPr>
          <p:spPr>
            <a:xfrm>
              <a:off x="9250527" y="1737360"/>
              <a:ext cx="1051560" cy="232013"/>
            </a:xfrm>
            <a:prstGeom prst="rect">
              <a:avLst/>
            </a:prstGeom>
            <a:noFill/>
          </p:spPr>
          <p:txBody>
            <a:bodyPr wrap="square">
              <a:spAutoFit/>
            </a:bodyPr>
            <a:lstStyle/>
            <a:p>
              <a:pPr algn="ctr"/>
              <a:r>
                <a:rPr sz="500" b="0">
                  <a:solidFill>
                    <a:srgbClr val="888899"/>
                  </a:solidFill>
                  <a:latin typeface="Segoe UI"/>
                </a:rPr>
                <a:t>Secret Glyph</a:t>
              </a:r>
            </a:p>
          </p:txBody>
        </p:sp>
        <p:sp>
          <p:nvSpPr>
            <p:cNvPr id="20" name="Rectangle 19"/>
            <p:cNvSpPr/>
            <p:nvPr/>
          </p:nvSpPr>
          <p:spPr>
            <a:xfrm>
              <a:off x="9982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21" name="Oval 20"/>
            <p:cNvSpPr/>
            <p:nvPr/>
          </p:nvSpPr>
          <p:spPr>
            <a:xfrm>
              <a:off x="10713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a:solidFill>
                    <a:srgbClr val="888899"/>
                  </a:solidFill>
                  <a:latin typeface="Segoe UI"/>
                </a:rPr>
                <a:t>6</a:t>
              </a:r>
            </a:p>
          </p:txBody>
        </p:sp>
        <p:sp>
          <p:nvSpPr>
            <p:cNvPr id="22" name="TextBox 21"/>
            <p:cNvSpPr txBox="1"/>
            <p:nvPr/>
          </p:nvSpPr>
          <p:spPr>
            <a:xfrm>
              <a:off x="10393527" y="1737362"/>
              <a:ext cx="1051560" cy="232013"/>
            </a:xfrm>
            <a:prstGeom prst="rect">
              <a:avLst/>
            </a:prstGeom>
            <a:noFill/>
          </p:spPr>
          <p:txBody>
            <a:bodyPr wrap="square">
              <a:spAutoFit/>
            </a:bodyPr>
            <a:lstStyle/>
            <a:p>
              <a:pPr algn="ctr"/>
              <a:r>
                <a:rPr sz="500" b="0">
                  <a:solidFill>
                    <a:srgbClr val="888899"/>
                  </a:solidFill>
                  <a:latin typeface="Segoe UI"/>
                </a:rPr>
                <a:t>Sealed!</a:t>
              </a:r>
            </a:p>
          </p:txBody>
        </p:sp>
        <p:sp>
          <p:nvSpPr>
            <p:cNvPr id="23" name="TextBox 22"/>
            <p:cNvSpPr txBox="1"/>
            <p:nvPr/>
          </p:nvSpPr>
          <p:spPr>
            <a:xfrm>
              <a:off x="4815686" y="868680"/>
              <a:ext cx="822960" cy="379658"/>
            </a:xfrm>
            <a:prstGeom prst="rect">
              <a:avLst/>
            </a:prstGeom>
            <a:noFill/>
          </p:spPr>
          <p:txBody>
            <a:bodyPr wrap="square">
              <a:spAutoFit/>
            </a:bodyPr>
            <a:lstStyle/>
            <a:p>
              <a:pPr algn="ctr"/>
              <a:r>
                <a:rPr sz="600" b="1">
                  <a:solidFill>
                    <a:srgbClr val="D4AF37"/>
                  </a:solidFill>
                  <a:latin typeface="Segoe UI"/>
                </a:rPr>
                <a:t>▼  You are here</a:t>
              </a:r>
            </a:p>
          </p:txBody>
        </p:sp>
      </p:grpSp>
      <p:sp>
        <p:nvSpPr>
          <p:cNvPr id="24" name="Rounded Rectangle 23"/>
          <p:cNvSpPr/>
          <p:nvPr/>
        </p:nvSpPr>
        <p:spPr>
          <a:xfrm>
            <a:off x="7394494" y="2560320"/>
            <a:ext cx="4340001" cy="3840480"/>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7586790" y="2869714"/>
            <a:ext cx="2417416" cy="307777"/>
          </a:xfrm>
          <a:prstGeom prst="rect">
            <a:avLst/>
          </a:prstGeom>
          <a:noFill/>
        </p:spPr>
        <p:txBody>
          <a:bodyPr wrap="square">
            <a:spAutoFit/>
          </a:bodyPr>
          <a:lstStyle/>
          <a:p>
            <a:pPr algn="l"/>
            <a:r>
              <a:rPr sz="1400" b="1" dirty="0">
                <a:solidFill>
                  <a:srgbClr val="D4AF37"/>
                </a:solidFill>
                <a:latin typeface="Segoe UI"/>
              </a:rPr>
              <a:t>What the user does here:</a:t>
            </a:r>
          </a:p>
        </p:txBody>
      </p:sp>
      <p:sp>
        <p:nvSpPr>
          <p:cNvPr id="26" name="TextBox 25"/>
          <p:cNvSpPr txBox="1"/>
          <p:nvPr/>
        </p:nvSpPr>
        <p:spPr>
          <a:xfrm>
            <a:off x="7586790" y="3200400"/>
            <a:ext cx="3873385" cy="2492990"/>
          </a:xfrm>
          <a:prstGeom prst="rect">
            <a:avLst/>
          </a:prstGeom>
          <a:noFill/>
        </p:spPr>
        <p:txBody>
          <a:bodyPr wrap="square">
            <a:spAutoFit/>
          </a:bodyPr>
          <a:lstStyle/>
          <a:p>
            <a:pPr algn="l"/>
            <a:r>
              <a:rPr sz="1300" b="0" dirty="0">
                <a:solidFill>
                  <a:srgbClr val="F5F0E1"/>
                </a:solidFill>
                <a:latin typeface="Segoe UI"/>
              </a:rPr>
              <a:t>Before you can claim a charm, we need to know who you are.
On this screen you'll fill in your name, address, email, and phone number. Your email is pre-filled from your sign-in.
You'll also need to accept the Terms of Passage before continuing.
If you've already registered in a previous session, this step is skipped automatically.</a:t>
            </a:r>
          </a:p>
        </p:txBody>
      </p:sp>
      <p:pic>
        <p:nvPicPr>
          <p:cNvPr id="30" name="Picture 29">
            <a:extLst>
              <a:ext uri="{FF2B5EF4-FFF2-40B4-BE49-F238E27FC236}">
                <a16:creationId xmlns:a16="http://schemas.microsoft.com/office/drawing/2014/main" id="{51270833-B015-C0D8-4684-1A3C73B09DDB}"/>
              </a:ext>
            </a:extLst>
          </p:cNvPr>
          <p:cNvPicPr>
            <a:picLocks noChangeAspect="1"/>
          </p:cNvPicPr>
          <p:nvPr/>
        </p:nvPicPr>
        <p:blipFill>
          <a:blip r:embed="rId2"/>
          <a:stretch>
            <a:fillRect/>
          </a:stretch>
        </p:blipFill>
        <p:spPr>
          <a:xfrm>
            <a:off x="125946" y="225843"/>
            <a:ext cx="3648643" cy="6515674"/>
          </a:xfrm>
          <a:prstGeom prst="rect">
            <a:avLst/>
          </a:prstGeom>
        </p:spPr>
      </p:pic>
      <p:pic>
        <p:nvPicPr>
          <p:cNvPr id="32" name="Picture 31">
            <a:extLst>
              <a:ext uri="{FF2B5EF4-FFF2-40B4-BE49-F238E27FC236}">
                <a16:creationId xmlns:a16="http://schemas.microsoft.com/office/drawing/2014/main" id="{28E03C7A-E414-9BE0-3AB0-D5AFEB7F4E91}"/>
              </a:ext>
            </a:extLst>
          </p:cNvPr>
          <p:cNvPicPr>
            <a:picLocks noChangeAspect="1"/>
          </p:cNvPicPr>
          <p:nvPr/>
        </p:nvPicPr>
        <p:blipFill>
          <a:blip r:embed="rId3"/>
          <a:stretch>
            <a:fillRect/>
          </a:stretch>
        </p:blipFill>
        <p:spPr>
          <a:xfrm>
            <a:off x="3749858" y="256340"/>
            <a:ext cx="3553820" cy="64851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a:solidFill>
                  <a:srgbClr val="888899"/>
                </a:solidFill>
                <a:latin typeface="Segoe UI"/>
              </a:rPr>
              <a:t>(right-click → Change Picture)</a:t>
            </a:r>
          </a:p>
        </p:txBody>
      </p:sp>
      <p:sp>
        <p:nvSpPr>
          <p:cNvPr id="5" name="TextBox 4"/>
          <p:cNvSpPr txBox="1"/>
          <p:nvPr/>
        </p:nvSpPr>
        <p:spPr>
          <a:xfrm>
            <a:off x="7741957" y="172403"/>
            <a:ext cx="4512841" cy="892552"/>
          </a:xfrm>
          <a:prstGeom prst="rect">
            <a:avLst/>
          </a:prstGeom>
          <a:noFill/>
        </p:spPr>
        <p:txBody>
          <a:bodyPr wrap="square">
            <a:spAutoFit/>
          </a:bodyPr>
          <a:lstStyle/>
          <a:p>
            <a:pPr algn="l"/>
            <a:r>
              <a:rPr sz="2600" b="1" dirty="0">
                <a:solidFill>
                  <a:srgbClr val="D4AF37"/>
                </a:solidFill>
                <a:latin typeface="Segoe UI"/>
              </a:rPr>
              <a:t>Step 2 — Choose Your Memory Type</a:t>
            </a:r>
          </a:p>
        </p:txBody>
      </p:sp>
      <p:sp>
        <p:nvSpPr>
          <p:cNvPr id="24" name="Rounded Rectangle 23"/>
          <p:cNvSpPr/>
          <p:nvPr/>
        </p:nvSpPr>
        <p:spPr>
          <a:xfrm>
            <a:off x="7739190" y="2140449"/>
            <a:ext cx="3955203" cy="4382611"/>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8045575" y="2443026"/>
            <a:ext cx="2628785" cy="307777"/>
          </a:xfrm>
          <a:prstGeom prst="rect">
            <a:avLst/>
          </a:prstGeom>
          <a:noFill/>
        </p:spPr>
        <p:txBody>
          <a:bodyPr wrap="square">
            <a:spAutoFit/>
          </a:bodyPr>
          <a:lstStyle/>
          <a:p>
            <a:pPr algn="l"/>
            <a:r>
              <a:rPr sz="1400" b="1" dirty="0">
                <a:solidFill>
                  <a:srgbClr val="D4AF37"/>
                </a:solidFill>
                <a:latin typeface="Segoe UI"/>
              </a:rPr>
              <a:t>What the user does here:</a:t>
            </a:r>
          </a:p>
        </p:txBody>
      </p:sp>
      <p:sp>
        <p:nvSpPr>
          <p:cNvPr id="26" name="TextBox 25"/>
          <p:cNvSpPr txBox="1"/>
          <p:nvPr/>
        </p:nvSpPr>
        <p:spPr>
          <a:xfrm>
            <a:off x="7986427" y="3200400"/>
            <a:ext cx="3473748" cy="2092881"/>
          </a:xfrm>
          <a:prstGeom prst="rect">
            <a:avLst/>
          </a:prstGeom>
          <a:noFill/>
        </p:spPr>
        <p:txBody>
          <a:bodyPr wrap="square">
            <a:spAutoFit/>
          </a:bodyPr>
          <a:lstStyle/>
          <a:p>
            <a:pPr algn="l"/>
            <a:r>
              <a:rPr sz="1300" b="0" dirty="0">
                <a:solidFill>
                  <a:srgbClr val="F5F0E1"/>
                </a:solidFill>
                <a:latin typeface="Segoe UI"/>
              </a:rPr>
              <a:t>Every charm holds one memory. Here you pick what kind:
•  Video – a moving picture, captured in time
•  Image – a still photograph (you can add more than one)
•  Audio – a voice recording or melody
Tap the one that matches the file you'd like to upload, then press Continue.</a:t>
            </a:r>
          </a:p>
        </p:txBody>
      </p:sp>
      <p:grpSp>
        <p:nvGrpSpPr>
          <p:cNvPr id="33" name="Group 32">
            <a:extLst>
              <a:ext uri="{FF2B5EF4-FFF2-40B4-BE49-F238E27FC236}">
                <a16:creationId xmlns:a16="http://schemas.microsoft.com/office/drawing/2014/main" id="{64854300-6179-9A55-BCCD-B0AEFF1BECAF}"/>
              </a:ext>
            </a:extLst>
          </p:cNvPr>
          <p:cNvGrpSpPr/>
          <p:nvPr/>
        </p:nvGrpSpPr>
        <p:grpSpPr>
          <a:xfrm>
            <a:off x="7546894" y="1291593"/>
            <a:ext cx="4065681" cy="777172"/>
            <a:chOff x="4678527" y="904173"/>
            <a:chExt cx="6766560" cy="1065202"/>
          </a:xfrm>
        </p:grpSpPr>
        <p:sp>
          <p:nvSpPr>
            <p:cNvPr id="34" name="Oval 33">
              <a:extLst>
                <a:ext uri="{FF2B5EF4-FFF2-40B4-BE49-F238E27FC236}">
                  <a16:creationId xmlns:a16="http://schemas.microsoft.com/office/drawing/2014/main" id="{9F33DEAF-8AA8-B780-530C-CDC0B7EBF9FB}"/>
                </a:ext>
              </a:extLst>
            </p:cNvPr>
            <p:cNvSpPr/>
            <p:nvPr/>
          </p:nvSpPr>
          <p:spPr>
            <a:xfrm>
              <a:off x="4998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dirty="0">
                  <a:solidFill>
                    <a:srgbClr val="000000"/>
                  </a:solidFill>
                  <a:latin typeface="Segoe UI"/>
                </a:rPr>
                <a:t>1</a:t>
              </a:r>
            </a:p>
          </p:txBody>
        </p:sp>
        <p:sp>
          <p:nvSpPr>
            <p:cNvPr id="35" name="TextBox 34">
              <a:extLst>
                <a:ext uri="{FF2B5EF4-FFF2-40B4-BE49-F238E27FC236}">
                  <a16:creationId xmlns:a16="http://schemas.microsoft.com/office/drawing/2014/main" id="{5E2AC37F-E5C7-C573-2C53-E0303951B5D0}"/>
                </a:ext>
              </a:extLst>
            </p:cNvPr>
            <p:cNvSpPr txBox="1"/>
            <p:nvPr/>
          </p:nvSpPr>
          <p:spPr>
            <a:xfrm>
              <a:off x="4678527" y="1737361"/>
              <a:ext cx="1051560" cy="232013"/>
            </a:xfrm>
            <a:prstGeom prst="rect">
              <a:avLst/>
            </a:prstGeom>
            <a:noFill/>
          </p:spPr>
          <p:txBody>
            <a:bodyPr wrap="square">
              <a:spAutoFit/>
            </a:bodyPr>
            <a:lstStyle/>
            <a:p>
              <a:pPr algn="ctr"/>
              <a:r>
                <a:rPr sz="500" b="1" dirty="0">
                  <a:solidFill>
                    <a:srgbClr val="888899"/>
                  </a:solidFill>
                  <a:latin typeface="Segoe UI"/>
                </a:rPr>
                <a:t>Register</a:t>
              </a:r>
            </a:p>
          </p:txBody>
        </p:sp>
        <p:sp>
          <p:nvSpPr>
            <p:cNvPr id="36" name="Rectangle 35">
              <a:extLst>
                <a:ext uri="{FF2B5EF4-FFF2-40B4-BE49-F238E27FC236}">
                  <a16:creationId xmlns:a16="http://schemas.microsoft.com/office/drawing/2014/main" id="{5E3134A4-5A1C-C409-ECAE-FB3F5546549B}"/>
                </a:ext>
              </a:extLst>
            </p:cNvPr>
            <p:cNvSpPr/>
            <p:nvPr/>
          </p:nvSpPr>
          <p:spPr>
            <a:xfrm>
              <a:off x="5410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37" name="Oval 36">
              <a:extLst>
                <a:ext uri="{FF2B5EF4-FFF2-40B4-BE49-F238E27FC236}">
                  <a16:creationId xmlns:a16="http://schemas.microsoft.com/office/drawing/2014/main" id="{9E7D36C3-EB46-C924-B241-FF7DAEBFA9FD}"/>
                </a:ext>
              </a:extLst>
            </p:cNvPr>
            <p:cNvSpPr/>
            <p:nvPr/>
          </p:nvSpPr>
          <p:spPr>
            <a:xfrm>
              <a:off x="6141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a:solidFill>
                    <a:srgbClr val="888899"/>
                  </a:solidFill>
                  <a:latin typeface="Segoe UI"/>
                </a:rPr>
                <a:t>2</a:t>
              </a:r>
            </a:p>
          </p:txBody>
        </p:sp>
        <p:sp>
          <p:nvSpPr>
            <p:cNvPr id="38" name="TextBox 37">
              <a:extLst>
                <a:ext uri="{FF2B5EF4-FFF2-40B4-BE49-F238E27FC236}">
                  <a16:creationId xmlns:a16="http://schemas.microsoft.com/office/drawing/2014/main" id="{90353A55-C2D6-CC3C-BE1C-CC9AEE9CA29D}"/>
                </a:ext>
              </a:extLst>
            </p:cNvPr>
            <p:cNvSpPr txBox="1"/>
            <p:nvPr/>
          </p:nvSpPr>
          <p:spPr>
            <a:xfrm>
              <a:off x="5821526" y="1737361"/>
              <a:ext cx="1051560" cy="232013"/>
            </a:xfrm>
            <a:prstGeom prst="rect">
              <a:avLst/>
            </a:prstGeom>
            <a:noFill/>
          </p:spPr>
          <p:txBody>
            <a:bodyPr wrap="square">
              <a:spAutoFit/>
            </a:bodyPr>
            <a:lstStyle/>
            <a:p>
              <a:pPr algn="ctr"/>
              <a:r>
                <a:rPr sz="500" b="0" dirty="0">
                  <a:solidFill>
                    <a:srgbClr val="888899"/>
                  </a:solidFill>
                  <a:latin typeface="Segoe UI"/>
                </a:rPr>
                <a:t>Memory Type</a:t>
              </a:r>
            </a:p>
          </p:txBody>
        </p:sp>
        <p:sp>
          <p:nvSpPr>
            <p:cNvPr id="39" name="Rectangle 38">
              <a:extLst>
                <a:ext uri="{FF2B5EF4-FFF2-40B4-BE49-F238E27FC236}">
                  <a16:creationId xmlns:a16="http://schemas.microsoft.com/office/drawing/2014/main" id="{30D773EF-A33D-EF7B-1A33-C3AD9A900A8E}"/>
                </a:ext>
              </a:extLst>
            </p:cNvPr>
            <p:cNvSpPr/>
            <p:nvPr/>
          </p:nvSpPr>
          <p:spPr>
            <a:xfrm>
              <a:off x="6553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40" name="Oval 39">
              <a:extLst>
                <a:ext uri="{FF2B5EF4-FFF2-40B4-BE49-F238E27FC236}">
                  <a16:creationId xmlns:a16="http://schemas.microsoft.com/office/drawing/2014/main" id="{0B958A38-86E3-59C4-5F1E-26960EB017DD}"/>
                </a:ext>
              </a:extLst>
            </p:cNvPr>
            <p:cNvSpPr/>
            <p:nvPr/>
          </p:nvSpPr>
          <p:spPr>
            <a:xfrm>
              <a:off x="7284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a:solidFill>
                    <a:srgbClr val="888899"/>
                  </a:solidFill>
                  <a:latin typeface="Segoe UI"/>
                </a:rPr>
                <a:t>3</a:t>
              </a:r>
            </a:p>
          </p:txBody>
        </p:sp>
        <p:sp>
          <p:nvSpPr>
            <p:cNvPr id="41" name="TextBox 40">
              <a:extLst>
                <a:ext uri="{FF2B5EF4-FFF2-40B4-BE49-F238E27FC236}">
                  <a16:creationId xmlns:a16="http://schemas.microsoft.com/office/drawing/2014/main" id="{8FF052FB-C5CD-CE91-DBDC-1735BD3AA7E4}"/>
                </a:ext>
              </a:extLst>
            </p:cNvPr>
            <p:cNvSpPr txBox="1"/>
            <p:nvPr/>
          </p:nvSpPr>
          <p:spPr>
            <a:xfrm>
              <a:off x="6964527" y="1737360"/>
              <a:ext cx="1051560" cy="232013"/>
            </a:xfrm>
            <a:prstGeom prst="rect">
              <a:avLst/>
            </a:prstGeom>
            <a:noFill/>
          </p:spPr>
          <p:txBody>
            <a:bodyPr wrap="square">
              <a:spAutoFit/>
            </a:bodyPr>
            <a:lstStyle/>
            <a:p>
              <a:pPr algn="ctr"/>
              <a:r>
                <a:rPr sz="500" b="0">
                  <a:solidFill>
                    <a:srgbClr val="888899"/>
                  </a:solidFill>
                  <a:latin typeface="Segoe UI"/>
                </a:rPr>
                <a:t>Upload</a:t>
              </a:r>
            </a:p>
          </p:txBody>
        </p:sp>
        <p:sp>
          <p:nvSpPr>
            <p:cNvPr id="42" name="Rectangle 41">
              <a:extLst>
                <a:ext uri="{FF2B5EF4-FFF2-40B4-BE49-F238E27FC236}">
                  <a16:creationId xmlns:a16="http://schemas.microsoft.com/office/drawing/2014/main" id="{8C8C5443-A6A6-7451-A182-8940670B8004}"/>
                </a:ext>
              </a:extLst>
            </p:cNvPr>
            <p:cNvSpPr/>
            <p:nvPr/>
          </p:nvSpPr>
          <p:spPr>
            <a:xfrm>
              <a:off x="7696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43" name="Oval 42">
              <a:extLst>
                <a:ext uri="{FF2B5EF4-FFF2-40B4-BE49-F238E27FC236}">
                  <a16:creationId xmlns:a16="http://schemas.microsoft.com/office/drawing/2014/main" id="{7CC2CD31-1A71-3923-CFD0-5ACFADC3F5A2}"/>
                </a:ext>
              </a:extLst>
            </p:cNvPr>
            <p:cNvSpPr/>
            <p:nvPr/>
          </p:nvSpPr>
          <p:spPr>
            <a:xfrm>
              <a:off x="8427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a:solidFill>
                    <a:srgbClr val="888899"/>
                  </a:solidFill>
                  <a:latin typeface="Segoe UI"/>
                </a:rPr>
                <a:t>4</a:t>
              </a:r>
            </a:p>
          </p:txBody>
        </p:sp>
        <p:sp>
          <p:nvSpPr>
            <p:cNvPr id="44" name="TextBox 43">
              <a:extLst>
                <a:ext uri="{FF2B5EF4-FFF2-40B4-BE49-F238E27FC236}">
                  <a16:creationId xmlns:a16="http://schemas.microsoft.com/office/drawing/2014/main" id="{2AFFF566-6E13-DF40-3004-D35C723DC7CB}"/>
                </a:ext>
              </a:extLst>
            </p:cNvPr>
            <p:cNvSpPr txBox="1"/>
            <p:nvPr/>
          </p:nvSpPr>
          <p:spPr>
            <a:xfrm>
              <a:off x="8107526" y="1737360"/>
              <a:ext cx="1051560" cy="232013"/>
            </a:xfrm>
            <a:prstGeom prst="rect">
              <a:avLst/>
            </a:prstGeom>
            <a:noFill/>
          </p:spPr>
          <p:txBody>
            <a:bodyPr wrap="square">
              <a:spAutoFit/>
            </a:bodyPr>
            <a:lstStyle/>
            <a:p>
              <a:pPr algn="ctr"/>
              <a:r>
                <a:rPr sz="500" b="0">
                  <a:solidFill>
                    <a:srgbClr val="888899"/>
                  </a:solidFill>
                  <a:latin typeface="Segoe UI"/>
                </a:rPr>
                <a:t>Protection</a:t>
              </a:r>
            </a:p>
          </p:txBody>
        </p:sp>
        <p:sp>
          <p:nvSpPr>
            <p:cNvPr id="45" name="Rectangle 44">
              <a:extLst>
                <a:ext uri="{FF2B5EF4-FFF2-40B4-BE49-F238E27FC236}">
                  <a16:creationId xmlns:a16="http://schemas.microsoft.com/office/drawing/2014/main" id="{342E5FDE-2E9B-4A18-09C0-47BA4F46995C}"/>
                </a:ext>
              </a:extLst>
            </p:cNvPr>
            <p:cNvSpPr/>
            <p:nvPr/>
          </p:nvSpPr>
          <p:spPr>
            <a:xfrm>
              <a:off x="8839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46" name="Oval 45">
              <a:extLst>
                <a:ext uri="{FF2B5EF4-FFF2-40B4-BE49-F238E27FC236}">
                  <a16:creationId xmlns:a16="http://schemas.microsoft.com/office/drawing/2014/main" id="{A5B576E6-B197-E499-266F-0B74D6A4D191}"/>
                </a:ext>
              </a:extLst>
            </p:cNvPr>
            <p:cNvSpPr/>
            <p:nvPr/>
          </p:nvSpPr>
          <p:spPr>
            <a:xfrm>
              <a:off x="9570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a:solidFill>
                    <a:srgbClr val="888899"/>
                  </a:solidFill>
                  <a:latin typeface="Segoe UI"/>
                </a:rPr>
                <a:t>5</a:t>
              </a:r>
            </a:p>
          </p:txBody>
        </p:sp>
        <p:sp>
          <p:nvSpPr>
            <p:cNvPr id="47" name="TextBox 46">
              <a:extLst>
                <a:ext uri="{FF2B5EF4-FFF2-40B4-BE49-F238E27FC236}">
                  <a16:creationId xmlns:a16="http://schemas.microsoft.com/office/drawing/2014/main" id="{D41ECF91-E4C7-866E-9EEF-AF631C95C26B}"/>
                </a:ext>
              </a:extLst>
            </p:cNvPr>
            <p:cNvSpPr txBox="1"/>
            <p:nvPr/>
          </p:nvSpPr>
          <p:spPr>
            <a:xfrm>
              <a:off x="9250527" y="1737360"/>
              <a:ext cx="1051560" cy="232013"/>
            </a:xfrm>
            <a:prstGeom prst="rect">
              <a:avLst/>
            </a:prstGeom>
            <a:noFill/>
          </p:spPr>
          <p:txBody>
            <a:bodyPr wrap="square">
              <a:spAutoFit/>
            </a:bodyPr>
            <a:lstStyle/>
            <a:p>
              <a:pPr algn="ctr"/>
              <a:r>
                <a:rPr sz="500" b="0">
                  <a:solidFill>
                    <a:srgbClr val="888899"/>
                  </a:solidFill>
                  <a:latin typeface="Segoe UI"/>
                </a:rPr>
                <a:t>Secret Glyph</a:t>
              </a:r>
            </a:p>
          </p:txBody>
        </p:sp>
        <p:sp>
          <p:nvSpPr>
            <p:cNvPr id="48" name="Rectangle 47">
              <a:extLst>
                <a:ext uri="{FF2B5EF4-FFF2-40B4-BE49-F238E27FC236}">
                  <a16:creationId xmlns:a16="http://schemas.microsoft.com/office/drawing/2014/main" id="{E9BAAB3C-487F-0279-A504-657440147E10}"/>
                </a:ext>
              </a:extLst>
            </p:cNvPr>
            <p:cNvSpPr/>
            <p:nvPr/>
          </p:nvSpPr>
          <p:spPr>
            <a:xfrm>
              <a:off x="9982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49" name="Oval 48">
              <a:extLst>
                <a:ext uri="{FF2B5EF4-FFF2-40B4-BE49-F238E27FC236}">
                  <a16:creationId xmlns:a16="http://schemas.microsoft.com/office/drawing/2014/main" id="{64C1890E-B402-0809-CCEE-BCC8CE219509}"/>
                </a:ext>
              </a:extLst>
            </p:cNvPr>
            <p:cNvSpPr/>
            <p:nvPr/>
          </p:nvSpPr>
          <p:spPr>
            <a:xfrm>
              <a:off x="10713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050" b="1">
                  <a:solidFill>
                    <a:srgbClr val="888899"/>
                  </a:solidFill>
                  <a:latin typeface="Segoe UI"/>
                </a:rPr>
                <a:t>6</a:t>
              </a:r>
            </a:p>
          </p:txBody>
        </p:sp>
        <p:sp>
          <p:nvSpPr>
            <p:cNvPr id="50" name="TextBox 49">
              <a:extLst>
                <a:ext uri="{FF2B5EF4-FFF2-40B4-BE49-F238E27FC236}">
                  <a16:creationId xmlns:a16="http://schemas.microsoft.com/office/drawing/2014/main" id="{F7635231-2D95-5E14-B5AD-0835F6B13266}"/>
                </a:ext>
              </a:extLst>
            </p:cNvPr>
            <p:cNvSpPr txBox="1"/>
            <p:nvPr/>
          </p:nvSpPr>
          <p:spPr>
            <a:xfrm>
              <a:off x="10393527" y="1737362"/>
              <a:ext cx="1051560" cy="232013"/>
            </a:xfrm>
            <a:prstGeom prst="rect">
              <a:avLst/>
            </a:prstGeom>
            <a:noFill/>
          </p:spPr>
          <p:txBody>
            <a:bodyPr wrap="square">
              <a:spAutoFit/>
            </a:bodyPr>
            <a:lstStyle/>
            <a:p>
              <a:pPr algn="ctr"/>
              <a:r>
                <a:rPr sz="500" b="0">
                  <a:solidFill>
                    <a:srgbClr val="888899"/>
                  </a:solidFill>
                  <a:latin typeface="Segoe UI"/>
                </a:rPr>
                <a:t>Sealed!</a:t>
              </a:r>
            </a:p>
          </p:txBody>
        </p:sp>
        <p:sp>
          <p:nvSpPr>
            <p:cNvPr id="51" name="TextBox 50">
              <a:extLst>
                <a:ext uri="{FF2B5EF4-FFF2-40B4-BE49-F238E27FC236}">
                  <a16:creationId xmlns:a16="http://schemas.microsoft.com/office/drawing/2014/main" id="{24D36484-069C-D245-D800-BA1A106E0321}"/>
                </a:ext>
              </a:extLst>
            </p:cNvPr>
            <p:cNvSpPr txBox="1"/>
            <p:nvPr/>
          </p:nvSpPr>
          <p:spPr>
            <a:xfrm>
              <a:off x="5897587" y="904173"/>
              <a:ext cx="822960" cy="379658"/>
            </a:xfrm>
            <a:prstGeom prst="rect">
              <a:avLst/>
            </a:prstGeom>
            <a:noFill/>
          </p:spPr>
          <p:txBody>
            <a:bodyPr wrap="square">
              <a:spAutoFit/>
            </a:bodyPr>
            <a:lstStyle/>
            <a:p>
              <a:pPr algn="ctr"/>
              <a:r>
                <a:rPr sz="600" b="1" dirty="0">
                  <a:solidFill>
                    <a:srgbClr val="D4AF37"/>
                  </a:solidFill>
                  <a:latin typeface="Segoe UI"/>
                </a:rPr>
                <a:t>▼  You are here</a:t>
              </a:r>
            </a:p>
          </p:txBody>
        </p:sp>
      </p:grpSp>
      <p:pic>
        <p:nvPicPr>
          <p:cNvPr id="30" name="Picture 29">
            <a:extLst>
              <a:ext uri="{FF2B5EF4-FFF2-40B4-BE49-F238E27FC236}">
                <a16:creationId xmlns:a16="http://schemas.microsoft.com/office/drawing/2014/main" id="{408EA393-86C5-A4F6-5C0B-5825F150B48E}"/>
              </a:ext>
            </a:extLst>
          </p:cNvPr>
          <p:cNvPicPr>
            <a:picLocks noChangeAspect="1"/>
          </p:cNvPicPr>
          <p:nvPr/>
        </p:nvPicPr>
        <p:blipFill>
          <a:blip r:embed="rId2"/>
          <a:stretch>
            <a:fillRect/>
          </a:stretch>
        </p:blipFill>
        <p:spPr>
          <a:xfrm>
            <a:off x="174841" y="87305"/>
            <a:ext cx="3670874" cy="6607574"/>
          </a:xfrm>
          <a:prstGeom prst="rect">
            <a:avLst/>
          </a:prstGeom>
        </p:spPr>
      </p:pic>
      <p:pic>
        <p:nvPicPr>
          <p:cNvPr id="32" name="Picture 31">
            <a:extLst>
              <a:ext uri="{FF2B5EF4-FFF2-40B4-BE49-F238E27FC236}">
                <a16:creationId xmlns:a16="http://schemas.microsoft.com/office/drawing/2014/main" id="{239294FE-3E2A-3C47-8237-0789DB25B571}"/>
              </a:ext>
            </a:extLst>
          </p:cNvPr>
          <p:cNvPicPr>
            <a:picLocks noChangeAspect="1"/>
          </p:cNvPicPr>
          <p:nvPr/>
        </p:nvPicPr>
        <p:blipFill>
          <a:blip r:embed="rId3"/>
          <a:stretch>
            <a:fillRect/>
          </a:stretch>
        </p:blipFill>
        <p:spPr>
          <a:xfrm>
            <a:off x="3834238" y="87305"/>
            <a:ext cx="3771803" cy="6685597"/>
          </a:xfrm>
          <a:prstGeom prst="rect">
            <a:avLst/>
          </a:prstGeom>
        </p:spPr>
      </p:pic>
      <p:cxnSp>
        <p:nvCxnSpPr>
          <p:cNvPr id="53" name="Straight Arrow Connector 52">
            <a:extLst>
              <a:ext uri="{FF2B5EF4-FFF2-40B4-BE49-F238E27FC236}">
                <a16:creationId xmlns:a16="http://schemas.microsoft.com/office/drawing/2014/main" id="{4C1ED0D8-2095-B356-9D62-BC4BB7A948C9}"/>
              </a:ext>
            </a:extLst>
          </p:cNvPr>
          <p:cNvCxnSpPr/>
          <p:nvPr/>
        </p:nvCxnSpPr>
        <p:spPr>
          <a:xfrm flipV="1">
            <a:off x="2145853" y="3520440"/>
            <a:ext cx="2343437" cy="1028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a:solidFill>
                  <a:srgbClr val="888899"/>
                </a:solidFill>
                <a:latin typeface="Segoe UI"/>
              </a:rPr>
              <a:t>(right-click → Change Picture)</a:t>
            </a:r>
          </a:p>
        </p:txBody>
      </p:sp>
      <p:sp>
        <p:nvSpPr>
          <p:cNvPr id="5" name="TextBox 4"/>
          <p:cNvSpPr txBox="1"/>
          <p:nvPr/>
        </p:nvSpPr>
        <p:spPr>
          <a:xfrm>
            <a:off x="4389120" y="457200"/>
            <a:ext cx="7345375" cy="502920"/>
          </a:xfrm>
          <a:prstGeom prst="rect">
            <a:avLst/>
          </a:prstGeom>
          <a:noFill/>
        </p:spPr>
        <p:txBody>
          <a:bodyPr wrap="square">
            <a:spAutoFit/>
          </a:bodyPr>
          <a:lstStyle/>
          <a:p>
            <a:pPr algn="l"/>
            <a:r>
              <a:rPr sz="2600" b="1">
                <a:solidFill>
                  <a:srgbClr val="D4AF37"/>
                </a:solidFill>
                <a:latin typeface="Segoe UI"/>
              </a:rPr>
              <a:t>Step 3 — Upload Your Memory</a:t>
            </a:r>
          </a:p>
        </p:txBody>
      </p:sp>
      <p:sp>
        <p:nvSpPr>
          <p:cNvPr id="6" name="Oval 5"/>
          <p:cNvSpPr/>
          <p:nvPr/>
        </p:nvSpPr>
        <p:spPr>
          <a:xfrm>
            <a:off x="4998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7" name="TextBox 6"/>
          <p:cNvSpPr txBox="1"/>
          <p:nvPr/>
        </p:nvSpPr>
        <p:spPr>
          <a:xfrm>
            <a:off x="4678527" y="1737360"/>
            <a:ext cx="1051560" cy="274320"/>
          </a:xfrm>
          <a:prstGeom prst="rect">
            <a:avLst/>
          </a:prstGeom>
          <a:noFill/>
        </p:spPr>
        <p:txBody>
          <a:bodyPr wrap="square">
            <a:spAutoFit/>
          </a:bodyPr>
          <a:lstStyle/>
          <a:p>
            <a:pPr algn="ctr"/>
            <a:r>
              <a:rPr sz="800" b="0">
                <a:solidFill>
                  <a:srgbClr val="888899"/>
                </a:solidFill>
                <a:latin typeface="Segoe UI"/>
              </a:rPr>
              <a:t>Register</a:t>
            </a:r>
          </a:p>
        </p:txBody>
      </p:sp>
      <p:sp>
        <p:nvSpPr>
          <p:cNvPr id="8" name="Rectangle 7"/>
          <p:cNvSpPr/>
          <p:nvPr/>
        </p:nvSpPr>
        <p:spPr>
          <a:xfrm>
            <a:off x="5410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6141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0" name="TextBox 9"/>
          <p:cNvSpPr txBox="1"/>
          <p:nvPr/>
        </p:nvSpPr>
        <p:spPr>
          <a:xfrm>
            <a:off x="5821527" y="1737360"/>
            <a:ext cx="1051560" cy="274320"/>
          </a:xfrm>
          <a:prstGeom prst="rect">
            <a:avLst/>
          </a:prstGeom>
          <a:noFill/>
        </p:spPr>
        <p:txBody>
          <a:bodyPr wrap="square">
            <a:spAutoFit/>
          </a:bodyPr>
          <a:lstStyle/>
          <a:p>
            <a:pPr algn="ctr"/>
            <a:r>
              <a:rPr sz="800" b="0">
                <a:solidFill>
                  <a:srgbClr val="888899"/>
                </a:solidFill>
                <a:latin typeface="Segoe UI"/>
              </a:rPr>
              <a:t>Memory Type</a:t>
            </a:r>
          </a:p>
        </p:txBody>
      </p:sp>
      <p:sp>
        <p:nvSpPr>
          <p:cNvPr id="11" name="Rectangle 10"/>
          <p:cNvSpPr/>
          <p:nvPr/>
        </p:nvSpPr>
        <p:spPr>
          <a:xfrm>
            <a:off x="6553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7284567" y="1280160"/>
            <a:ext cx="411480" cy="4114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000000"/>
                </a:solidFill>
                <a:latin typeface="Segoe UI"/>
              </a:rPr>
              <a:t>3</a:t>
            </a:r>
          </a:p>
        </p:txBody>
      </p:sp>
      <p:sp>
        <p:nvSpPr>
          <p:cNvPr id="13" name="TextBox 12"/>
          <p:cNvSpPr txBox="1"/>
          <p:nvPr/>
        </p:nvSpPr>
        <p:spPr>
          <a:xfrm>
            <a:off x="6964527" y="1737360"/>
            <a:ext cx="1051560" cy="274320"/>
          </a:xfrm>
          <a:prstGeom prst="rect">
            <a:avLst/>
          </a:prstGeom>
          <a:noFill/>
        </p:spPr>
        <p:txBody>
          <a:bodyPr wrap="square">
            <a:spAutoFit/>
          </a:bodyPr>
          <a:lstStyle/>
          <a:p>
            <a:pPr algn="ctr"/>
            <a:r>
              <a:rPr sz="800" b="1">
                <a:solidFill>
                  <a:srgbClr val="D4AF37"/>
                </a:solidFill>
                <a:latin typeface="Segoe UI"/>
              </a:rPr>
              <a:t>Upload</a:t>
            </a:r>
          </a:p>
        </p:txBody>
      </p:sp>
      <p:sp>
        <p:nvSpPr>
          <p:cNvPr id="14" name="Rectangle 13"/>
          <p:cNvSpPr/>
          <p:nvPr/>
        </p:nvSpPr>
        <p:spPr>
          <a:xfrm>
            <a:off x="7696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427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4</a:t>
            </a:r>
          </a:p>
        </p:txBody>
      </p:sp>
      <p:sp>
        <p:nvSpPr>
          <p:cNvPr id="16" name="TextBox 15"/>
          <p:cNvSpPr txBox="1"/>
          <p:nvPr/>
        </p:nvSpPr>
        <p:spPr>
          <a:xfrm>
            <a:off x="8107527" y="1737360"/>
            <a:ext cx="1051560" cy="274320"/>
          </a:xfrm>
          <a:prstGeom prst="rect">
            <a:avLst/>
          </a:prstGeom>
          <a:noFill/>
        </p:spPr>
        <p:txBody>
          <a:bodyPr wrap="square">
            <a:spAutoFit/>
          </a:bodyPr>
          <a:lstStyle/>
          <a:p>
            <a:pPr algn="ctr"/>
            <a:r>
              <a:rPr sz="800" b="0">
                <a:solidFill>
                  <a:srgbClr val="888899"/>
                </a:solidFill>
                <a:latin typeface="Segoe UI"/>
              </a:rPr>
              <a:t>Protection</a:t>
            </a:r>
          </a:p>
        </p:txBody>
      </p:sp>
      <p:sp>
        <p:nvSpPr>
          <p:cNvPr id="17" name="Rectangle 16"/>
          <p:cNvSpPr/>
          <p:nvPr/>
        </p:nvSpPr>
        <p:spPr>
          <a:xfrm>
            <a:off x="8839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570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5</a:t>
            </a:r>
          </a:p>
        </p:txBody>
      </p:sp>
      <p:sp>
        <p:nvSpPr>
          <p:cNvPr id="19" name="TextBox 18"/>
          <p:cNvSpPr txBox="1"/>
          <p:nvPr/>
        </p:nvSpPr>
        <p:spPr>
          <a:xfrm>
            <a:off x="9250527" y="1737360"/>
            <a:ext cx="1051560" cy="274320"/>
          </a:xfrm>
          <a:prstGeom prst="rect">
            <a:avLst/>
          </a:prstGeom>
          <a:noFill/>
        </p:spPr>
        <p:txBody>
          <a:bodyPr wrap="square">
            <a:spAutoFit/>
          </a:bodyPr>
          <a:lstStyle/>
          <a:p>
            <a:pPr algn="ctr"/>
            <a:r>
              <a:rPr sz="800" b="0">
                <a:solidFill>
                  <a:srgbClr val="888899"/>
                </a:solidFill>
                <a:latin typeface="Segoe UI"/>
              </a:rPr>
              <a:t>Secret Glyph</a:t>
            </a:r>
          </a:p>
        </p:txBody>
      </p:sp>
      <p:sp>
        <p:nvSpPr>
          <p:cNvPr id="20" name="Rectangle 19"/>
          <p:cNvSpPr/>
          <p:nvPr/>
        </p:nvSpPr>
        <p:spPr>
          <a:xfrm>
            <a:off x="9982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Oval 20"/>
          <p:cNvSpPr/>
          <p:nvPr/>
        </p:nvSpPr>
        <p:spPr>
          <a:xfrm>
            <a:off x="10713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6</a:t>
            </a:r>
          </a:p>
        </p:txBody>
      </p:sp>
      <p:sp>
        <p:nvSpPr>
          <p:cNvPr id="22" name="TextBox 21"/>
          <p:cNvSpPr txBox="1"/>
          <p:nvPr/>
        </p:nvSpPr>
        <p:spPr>
          <a:xfrm>
            <a:off x="10393527" y="1737360"/>
            <a:ext cx="1051560" cy="274320"/>
          </a:xfrm>
          <a:prstGeom prst="rect">
            <a:avLst/>
          </a:prstGeom>
          <a:noFill/>
        </p:spPr>
        <p:txBody>
          <a:bodyPr wrap="square">
            <a:spAutoFit/>
          </a:bodyPr>
          <a:lstStyle/>
          <a:p>
            <a:pPr algn="ctr"/>
            <a:r>
              <a:rPr sz="800" b="0">
                <a:solidFill>
                  <a:srgbClr val="888899"/>
                </a:solidFill>
                <a:latin typeface="Segoe UI"/>
              </a:rPr>
              <a:t>Sealed!</a:t>
            </a:r>
          </a:p>
        </p:txBody>
      </p:sp>
      <p:sp>
        <p:nvSpPr>
          <p:cNvPr id="23" name="TextBox 22"/>
          <p:cNvSpPr txBox="1"/>
          <p:nvPr/>
        </p:nvSpPr>
        <p:spPr>
          <a:xfrm>
            <a:off x="7101687" y="868680"/>
            <a:ext cx="822960" cy="274320"/>
          </a:xfrm>
          <a:prstGeom prst="rect">
            <a:avLst/>
          </a:prstGeom>
          <a:noFill/>
        </p:spPr>
        <p:txBody>
          <a:bodyPr wrap="square">
            <a:spAutoFit/>
          </a:bodyPr>
          <a:lstStyle/>
          <a:p>
            <a:pPr algn="ctr"/>
            <a:r>
              <a:rPr sz="900" b="1">
                <a:solidFill>
                  <a:srgbClr val="D4AF37"/>
                </a:solidFill>
                <a:latin typeface="Segoe UI"/>
              </a:rPr>
              <a:t>▼  You are here</a:t>
            </a:r>
          </a:p>
        </p:txBody>
      </p:sp>
      <p:sp>
        <p:nvSpPr>
          <p:cNvPr id="24" name="Rounded Rectangle 23"/>
          <p:cNvSpPr/>
          <p:nvPr/>
        </p:nvSpPr>
        <p:spPr>
          <a:xfrm>
            <a:off x="4389120" y="2560320"/>
            <a:ext cx="7345375" cy="3840480"/>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663440" y="2788920"/>
            <a:ext cx="6796735" cy="365760"/>
          </a:xfrm>
          <a:prstGeom prst="rect">
            <a:avLst/>
          </a:prstGeom>
          <a:noFill/>
        </p:spPr>
        <p:txBody>
          <a:bodyPr wrap="square">
            <a:spAutoFit/>
          </a:bodyPr>
          <a:lstStyle/>
          <a:p>
            <a:pPr algn="l"/>
            <a:r>
              <a:rPr sz="1400" b="1">
                <a:solidFill>
                  <a:srgbClr val="D4AF37"/>
                </a:solidFill>
                <a:latin typeface="Segoe UI"/>
              </a:rPr>
              <a:t>What the user does here:</a:t>
            </a:r>
          </a:p>
        </p:txBody>
      </p:sp>
      <p:sp>
        <p:nvSpPr>
          <p:cNvPr id="26" name="TextBox 25"/>
          <p:cNvSpPr txBox="1"/>
          <p:nvPr/>
        </p:nvSpPr>
        <p:spPr>
          <a:xfrm>
            <a:off x="4663440" y="3200400"/>
            <a:ext cx="6796735" cy="2926080"/>
          </a:xfrm>
          <a:prstGeom prst="rect">
            <a:avLst/>
          </a:prstGeom>
          <a:noFill/>
        </p:spPr>
        <p:txBody>
          <a:bodyPr wrap="square">
            <a:spAutoFit/>
          </a:bodyPr>
          <a:lstStyle/>
          <a:p>
            <a:pPr algn="l"/>
            <a:r>
              <a:rPr sz="1300" b="0">
                <a:solidFill>
                  <a:srgbClr val="F5F0E1"/>
                </a:solidFill>
                <a:latin typeface="Segoe UI"/>
              </a:rPr>
              <a:t>Now you'll select the actual file from your device.
The screen shows a file picker — tap it, find your video, photo(s), or audio file, and select it. You'll see the file name and size appear on screen.
Files can be up to 150 MB. Once you've chosen your file, press Continue.</a:t>
            </a:r>
          </a:p>
        </p:txBody>
      </p:sp>
      <p:pic>
        <p:nvPicPr>
          <p:cNvPr id="28" name="Picture 27">
            <a:extLst>
              <a:ext uri="{FF2B5EF4-FFF2-40B4-BE49-F238E27FC236}">
                <a16:creationId xmlns:a16="http://schemas.microsoft.com/office/drawing/2014/main" id="{A14591E4-B4CD-F1D0-56CC-2B9D9D664CA7}"/>
              </a:ext>
            </a:extLst>
          </p:cNvPr>
          <p:cNvPicPr>
            <a:picLocks noChangeAspect="1"/>
          </p:cNvPicPr>
          <p:nvPr/>
        </p:nvPicPr>
        <p:blipFill>
          <a:blip r:embed="rId2"/>
          <a:stretch>
            <a:fillRect/>
          </a:stretch>
        </p:blipFill>
        <p:spPr>
          <a:xfrm>
            <a:off x="246249" y="41355"/>
            <a:ext cx="3834473"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a:solidFill>
                  <a:srgbClr val="888899"/>
                </a:solidFill>
                <a:latin typeface="Segoe UI"/>
              </a:rPr>
              <a:t>(right-click → Change Picture)</a:t>
            </a:r>
          </a:p>
        </p:txBody>
      </p:sp>
      <p:sp>
        <p:nvSpPr>
          <p:cNvPr id="5" name="TextBox 4"/>
          <p:cNvSpPr txBox="1"/>
          <p:nvPr/>
        </p:nvSpPr>
        <p:spPr>
          <a:xfrm>
            <a:off x="4389120" y="457200"/>
            <a:ext cx="7345375" cy="502920"/>
          </a:xfrm>
          <a:prstGeom prst="rect">
            <a:avLst/>
          </a:prstGeom>
          <a:noFill/>
        </p:spPr>
        <p:txBody>
          <a:bodyPr wrap="square">
            <a:spAutoFit/>
          </a:bodyPr>
          <a:lstStyle/>
          <a:p>
            <a:pPr algn="l"/>
            <a:r>
              <a:rPr sz="2600" b="1">
                <a:solidFill>
                  <a:srgbClr val="D4AF37"/>
                </a:solidFill>
                <a:latin typeface="Segoe UI"/>
              </a:rPr>
              <a:t>Step 4 — Choose How to Protect Your Charm</a:t>
            </a:r>
          </a:p>
        </p:txBody>
      </p:sp>
      <p:sp>
        <p:nvSpPr>
          <p:cNvPr id="6" name="Oval 5"/>
          <p:cNvSpPr/>
          <p:nvPr/>
        </p:nvSpPr>
        <p:spPr>
          <a:xfrm>
            <a:off x="4998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7" name="TextBox 6"/>
          <p:cNvSpPr txBox="1"/>
          <p:nvPr/>
        </p:nvSpPr>
        <p:spPr>
          <a:xfrm>
            <a:off x="4678527" y="1737360"/>
            <a:ext cx="1051560" cy="274320"/>
          </a:xfrm>
          <a:prstGeom prst="rect">
            <a:avLst/>
          </a:prstGeom>
          <a:noFill/>
        </p:spPr>
        <p:txBody>
          <a:bodyPr wrap="square">
            <a:spAutoFit/>
          </a:bodyPr>
          <a:lstStyle/>
          <a:p>
            <a:pPr algn="ctr"/>
            <a:r>
              <a:rPr sz="800" b="0">
                <a:solidFill>
                  <a:srgbClr val="888899"/>
                </a:solidFill>
                <a:latin typeface="Segoe UI"/>
              </a:rPr>
              <a:t>Register</a:t>
            </a:r>
          </a:p>
        </p:txBody>
      </p:sp>
      <p:sp>
        <p:nvSpPr>
          <p:cNvPr id="8" name="Rectangle 7"/>
          <p:cNvSpPr/>
          <p:nvPr/>
        </p:nvSpPr>
        <p:spPr>
          <a:xfrm>
            <a:off x="5410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6141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0" name="TextBox 9"/>
          <p:cNvSpPr txBox="1"/>
          <p:nvPr/>
        </p:nvSpPr>
        <p:spPr>
          <a:xfrm>
            <a:off x="5821527" y="1737360"/>
            <a:ext cx="1051560" cy="274320"/>
          </a:xfrm>
          <a:prstGeom prst="rect">
            <a:avLst/>
          </a:prstGeom>
          <a:noFill/>
        </p:spPr>
        <p:txBody>
          <a:bodyPr wrap="square">
            <a:spAutoFit/>
          </a:bodyPr>
          <a:lstStyle/>
          <a:p>
            <a:pPr algn="ctr"/>
            <a:r>
              <a:rPr sz="800" b="0">
                <a:solidFill>
                  <a:srgbClr val="888899"/>
                </a:solidFill>
                <a:latin typeface="Segoe UI"/>
              </a:rPr>
              <a:t>Memory Type</a:t>
            </a:r>
          </a:p>
        </p:txBody>
      </p:sp>
      <p:sp>
        <p:nvSpPr>
          <p:cNvPr id="11" name="Rectangle 10"/>
          <p:cNvSpPr/>
          <p:nvPr/>
        </p:nvSpPr>
        <p:spPr>
          <a:xfrm>
            <a:off x="6553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7284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3" name="TextBox 12"/>
          <p:cNvSpPr txBox="1"/>
          <p:nvPr/>
        </p:nvSpPr>
        <p:spPr>
          <a:xfrm>
            <a:off x="6964527" y="1737360"/>
            <a:ext cx="1051560" cy="274320"/>
          </a:xfrm>
          <a:prstGeom prst="rect">
            <a:avLst/>
          </a:prstGeom>
          <a:noFill/>
        </p:spPr>
        <p:txBody>
          <a:bodyPr wrap="square">
            <a:spAutoFit/>
          </a:bodyPr>
          <a:lstStyle/>
          <a:p>
            <a:pPr algn="ctr"/>
            <a:r>
              <a:rPr sz="800" b="0">
                <a:solidFill>
                  <a:srgbClr val="888899"/>
                </a:solidFill>
                <a:latin typeface="Segoe UI"/>
              </a:rPr>
              <a:t>Upload</a:t>
            </a:r>
          </a:p>
        </p:txBody>
      </p:sp>
      <p:sp>
        <p:nvSpPr>
          <p:cNvPr id="14" name="Rectangle 13"/>
          <p:cNvSpPr/>
          <p:nvPr/>
        </p:nvSpPr>
        <p:spPr>
          <a:xfrm>
            <a:off x="7696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427567" y="1280160"/>
            <a:ext cx="411480" cy="4114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000000"/>
                </a:solidFill>
                <a:latin typeface="Segoe UI"/>
              </a:rPr>
              <a:t>4</a:t>
            </a:r>
          </a:p>
        </p:txBody>
      </p:sp>
      <p:sp>
        <p:nvSpPr>
          <p:cNvPr id="16" name="TextBox 15"/>
          <p:cNvSpPr txBox="1"/>
          <p:nvPr/>
        </p:nvSpPr>
        <p:spPr>
          <a:xfrm>
            <a:off x="8107527" y="1737360"/>
            <a:ext cx="1051560" cy="274320"/>
          </a:xfrm>
          <a:prstGeom prst="rect">
            <a:avLst/>
          </a:prstGeom>
          <a:noFill/>
        </p:spPr>
        <p:txBody>
          <a:bodyPr wrap="square">
            <a:spAutoFit/>
          </a:bodyPr>
          <a:lstStyle/>
          <a:p>
            <a:pPr algn="ctr"/>
            <a:r>
              <a:rPr sz="800" b="1">
                <a:solidFill>
                  <a:srgbClr val="D4AF37"/>
                </a:solidFill>
                <a:latin typeface="Segoe UI"/>
              </a:rPr>
              <a:t>Protection</a:t>
            </a:r>
          </a:p>
        </p:txBody>
      </p:sp>
      <p:sp>
        <p:nvSpPr>
          <p:cNvPr id="17" name="Rectangle 16"/>
          <p:cNvSpPr/>
          <p:nvPr/>
        </p:nvSpPr>
        <p:spPr>
          <a:xfrm>
            <a:off x="8839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570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5</a:t>
            </a:r>
          </a:p>
        </p:txBody>
      </p:sp>
      <p:sp>
        <p:nvSpPr>
          <p:cNvPr id="19" name="TextBox 18"/>
          <p:cNvSpPr txBox="1"/>
          <p:nvPr/>
        </p:nvSpPr>
        <p:spPr>
          <a:xfrm>
            <a:off x="9250527" y="1737360"/>
            <a:ext cx="1051560" cy="274320"/>
          </a:xfrm>
          <a:prstGeom prst="rect">
            <a:avLst/>
          </a:prstGeom>
          <a:noFill/>
        </p:spPr>
        <p:txBody>
          <a:bodyPr wrap="square">
            <a:spAutoFit/>
          </a:bodyPr>
          <a:lstStyle/>
          <a:p>
            <a:pPr algn="ctr"/>
            <a:r>
              <a:rPr sz="800" b="0">
                <a:solidFill>
                  <a:srgbClr val="888899"/>
                </a:solidFill>
                <a:latin typeface="Segoe UI"/>
              </a:rPr>
              <a:t>Secret Glyph</a:t>
            </a:r>
          </a:p>
        </p:txBody>
      </p:sp>
      <p:sp>
        <p:nvSpPr>
          <p:cNvPr id="20" name="Rectangle 19"/>
          <p:cNvSpPr/>
          <p:nvPr/>
        </p:nvSpPr>
        <p:spPr>
          <a:xfrm>
            <a:off x="9982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Oval 20"/>
          <p:cNvSpPr/>
          <p:nvPr/>
        </p:nvSpPr>
        <p:spPr>
          <a:xfrm>
            <a:off x="10713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6</a:t>
            </a:r>
          </a:p>
        </p:txBody>
      </p:sp>
      <p:sp>
        <p:nvSpPr>
          <p:cNvPr id="22" name="TextBox 21"/>
          <p:cNvSpPr txBox="1"/>
          <p:nvPr/>
        </p:nvSpPr>
        <p:spPr>
          <a:xfrm>
            <a:off x="10393527" y="1737360"/>
            <a:ext cx="1051560" cy="274320"/>
          </a:xfrm>
          <a:prstGeom prst="rect">
            <a:avLst/>
          </a:prstGeom>
          <a:noFill/>
        </p:spPr>
        <p:txBody>
          <a:bodyPr wrap="square">
            <a:spAutoFit/>
          </a:bodyPr>
          <a:lstStyle/>
          <a:p>
            <a:pPr algn="ctr"/>
            <a:r>
              <a:rPr sz="800" b="0">
                <a:solidFill>
                  <a:srgbClr val="888899"/>
                </a:solidFill>
                <a:latin typeface="Segoe UI"/>
              </a:rPr>
              <a:t>Sealed!</a:t>
            </a:r>
          </a:p>
        </p:txBody>
      </p:sp>
      <p:sp>
        <p:nvSpPr>
          <p:cNvPr id="23" name="TextBox 22"/>
          <p:cNvSpPr txBox="1"/>
          <p:nvPr/>
        </p:nvSpPr>
        <p:spPr>
          <a:xfrm>
            <a:off x="8244687" y="868680"/>
            <a:ext cx="822960" cy="274320"/>
          </a:xfrm>
          <a:prstGeom prst="rect">
            <a:avLst/>
          </a:prstGeom>
          <a:noFill/>
        </p:spPr>
        <p:txBody>
          <a:bodyPr wrap="square">
            <a:spAutoFit/>
          </a:bodyPr>
          <a:lstStyle/>
          <a:p>
            <a:pPr algn="ctr"/>
            <a:r>
              <a:rPr sz="900" b="1">
                <a:solidFill>
                  <a:srgbClr val="D4AF37"/>
                </a:solidFill>
                <a:latin typeface="Segoe UI"/>
              </a:rPr>
              <a:t>▼  You are here</a:t>
            </a:r>
          </a:p>
        </p:txBody>
      </p:sp>
      <p:sp>
        <p:nvSpPr>
          <p:cNvPr id="24" name="Rounded Rectangle 23"/>
          <p:cNvSpPr/>
          <p:nvPr/>
        </p:nvSpPr>
        <p:spPr>
          <a:xfrm>
            <a:off x="4389120" y="2560320"/>
            <a:ext cx="7345375" cy="3840480"/>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663440" y="2788920"/>
            <a:ext cx="6796735" cy="365760"/>
          </a:xfrm>
          <a:prstGeom prst="rect">
            <a:avLst/>
          </a:prstGeom>
          <a:noFill/>
        </p:spPr>
        <p:txBody>
          <a:bodyPr wrap="square">
            <a:spAutoFit/>
          </a:bodyPr>
          <a:lstStyle/>
          <a:p>
            <a:pPr algn="l"/>
            <a:r>
              <a:rPr sz="1400" b="1">
                <a:solidFill>
                  <a:srgbClr val="D4AF37"/>
                </a:solidFill>
                <a:latin typeface="Segoe UI"/>
              </a:rPr>
              <a:t>What the user does here:</a:t>
            </a:r>
          </a:p>
        </p:txBody>
      </p:sp>
      <p:sp>
        <p:nvSpPr>
          <p:cNvPr id="26" name="TextBox 25"/>
          <p:cNvSpPr txBox="1"/>
          <p:nvPr/>
        </p:nvSpPr>
        <p:spPr>
          <a:xfrm>
            <a:off x="4663440" y="3200400"/>
            <a:ext cx="6796735" cy="2926080"/>
          </a:xfrm>
          <a:prstGeom prst="rect">
            <a:avLst/>
          </a:prstGeom>
          <a:noFill/>
        </p:spPr>
        <p:txBody>
          <a:bodyPr wrap="square">
            <a:spAutoFit/>
          </a:bodyPr>
          <a:lstStyle/>
          <a:p>
            <a:pPr algn="l"/>
            <a:r>
              <a:rPr sz="1300" b="0">
                <a:solidFill>
                  <a:srgbClr val="F5F0E1"/>
                </a:solidFill>
                <a:latin typeface="Segoe UI"/>
              </a:rPr>
              <a:t>You decide who can see this memory:
•  Open – anyone who scans the charm can view it immediately.
•  Glyph Lock – the viewer must pick the correct secret symbol before the memory is revealed.
If you choose Open, the charm is sealed right away and you'll jump to the final confirmation.
If you choose Glyph Lock, you'll pick your secret symbol on the next screen.</a:t>
            </a:r>
          </a:p>
        </p:txBody>
      </p:sp>
      <p:pic>
        <p:nvPicPr>
          <p:cNvPr id="28" name="Picture 27">
            <a:extLst>
              <a:ext uri="{FF2B5EF4-FFF2-40B4-BE49-F238E27FC236}">
                <a16:creationId xmlns:a16="http://schemas.microsoft.com/office/drawing/2014/main" id="{E8034DAA-4C77-E983-6D6E-0E7527FFDAC7}"/>
              </a:ext>
            </a:extLst>
          </p:cNvPr>
          <p:cNvPicPr>
            <a:picLocks noChangeAspect="1"/>
          </p:cNvPicPr>
          <p:nvPr/>
        </p:nvPicPr>
        <p:blipFill>
          <a:blip r:embed="rId2"/>
          <a:stretch>
            <a:fillRect/>
          </a:stretch>
        </p:blipFill>
        <p:spPr>
          <a:xfrm>
            <a:off x="352590" y="41354"/>
            <a:ext cx="3838333"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a:solidFill>
                  <a:srgbClr val="888899"/>
                </a:solidFill>
                <a:latin typeface="Segoe UI"/>
              </a:rPr>
              <a:t>(right-click → Change Picture)</a:t>
            </a:r>
          </a:p>
        </p:txBody>
      </p:sp>
      <p:sp>
        <p:nvSpPr>
          <p:cNvPr id="5" name="TextBox 4"/>
          <p:cNvSpPr txBox="1"/>
          <p:nvPr/>
        </p:nvSpPr>
        <p:spPr>
          <a:xfrm>
            <a:off x="4389120" y="457200"/>
            <a:ext cx="7345375" cy="502920"/>
          </a:xfrm>
          <a:prstGeom prst="rect">
            <a:avLst/>
          </a:prstGeom>
          <a:noFill/>
        </p:spPr>
        <p:txBody>
          <a:bodyPr wrap="square">
            <a:spAutoFit/>
          </a:bodyPr>
          <a:lstStyle/>
          <a:p>
            <a:pPr algn="l"/>
            <a:r>
              <a:rPr sz="2600" b="1">
                <a:solidFill>
                  <a:srgbClr val="D4AF37"/>
                </a:solidFill>
                <a:latin typeface="Segoe UI"/>
              </a:rPr>
              <a:t>Step 5 — Pick Your Secret Glyph</a:t>
            </a:r>
          </a:p>
        </p:txBody>
      </p:sp>
      <p:sp>
        <p:nvSpPr>
          <p:cNvPr id="6" name="Oval 5"/>
          <p:cNvSpPr/>
          <p:nvPr/>
        </p:nvSpPr>
        <p:spPr>
          <a:xfrm>
            <a:off x="4998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7" name="TextBox 6"/>
          <p:cNvSpPr txBox="1"/>
          <p:nvPr/>
        </p:nvSpPr>
        <p:spPr>
          <a:xfrm>
            <a:off x="4678527" y="1737360"/>
            <a:ext cx="1051560" cy="274320"/>
          </a:xfrm>
          <a:prstGeom prst="rect">
            <a:avLst/>
          </a:prstGeom>
          <a:noFill/>
        </p:spPr>
        <p:txBody>
          <a:bodyPr wrap="square">
            <a:spAutoFit/>
          </a:bodyPr>
          <a:lstStyle/>
          <a:p>
            <a:pPr algn="ctr"/>
            <a:r>
              <a:rPr sz="800" b="0">
                <a:solidFill>
                  <a:srgbClr val="888899"/>
                </a:solidFill>
                <a:latin typeface="Segoe UI"/>
              </a:rPr>
              <a:t>Register</a:t>
            </a:r>
          </a:p>
        </p:txBody>
      </p:sp>
      <p:sp>
        <p:nvSpPr>
          <p:cNvPr id="8" name="Rectangle 7"/>
          <p:cNvSpPr/>
          <p:nvPr/>
        </p:nvSpPr>
        <p:spPr>
          <a:xfrm>
            <a:off x="5410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6141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0" name="TextBox 9"/>
          <p:cNvSpPr txBox="1"/>
          <p:nvPr/>
        </p:nvSpPr>
        <p:spPr>
          <a:xfrm>
            <a:off x="5821527" y="1737360"/>
            <a:ext cx="1051560" cy="274320"/>
          </a:xfrm>
          <a:prstGeom prst="rect">
            <a:avLst/>
          </a:prstGeom>
          <a:noFill/>
        </p:spPr>
        <p:txBody>
          <a:bodyPr wrap="square">
            <a:spAutoFit/>
          </a:bodyPr>
          <a:lstStyle/>
          <a:p>
            <a:pPr algn="ctr"/>
            <a:r>
              <a:rPr sz="800" b="0">
                <a:solidFill>
                  <a:srgbClr val="888899"/>
                </a:solidFill>
                <a:latin typeface="Segoe UI"/>
              </a:rPr>
              <a:t>Memory Type</a:t>
            </a:r>
          </a:p>
        </p:txBody>
      </p:sp>
      <p:sp>
        <p:nvSpPr>
          <p:cNvPr id="11" name="Rectangle 10"/>
          <p:cNvSpPr/>
          <p:nvPr/>
        </p:nvSpPr>
        <p:spPr>
          <a:xfrm>
            <a:off x="6553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7284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3" name="TextBox 12"/>
          <p:cNvSpPr txBox="1"/>
          <p:nvPr/>
        </p:nvSpPr>
        <p:spPr>
          <a:xfrm>
            <a:off x="6964527" y="1737360"/>
            <a:ext cx="1051560" cy="274320"/>
          </a:xfrm>
          <a:prstGeom prst="rect">
            <a:avLst/>
          </a:prstGeom>
          <a:noFill/>
        </p:spPr>
        <p:txBody>
          <a:bodyPr wrap="square">
            <a:spAutoFit/>
          </a:bodyPr>
          <a:lstStyle/>
          <a:p>
            <a:pPr algn="ctr"/>
            <a:r>
              <a:rPr sz="800" b="0">
                <a:solidFill>
                  <a:srgbClr val="888899"/>
                </a:solidFill>
                <a:latin typeface="Segoe UI"/>
              </a:rPr>
              <a:t>Upload</a:t>
            </a:r>
          </a:p>
        </p:txBody>
      </p:sp>
      <p:sp>
        <p:nvSpPr>
          <p:cNvPr id="14" name="Rectangle 13"/>
          <p:cNvSpPr/>
          <p:nvPr/>
        </p:nvSpPr>
        <p:spPr>
          <a:xfrm>
            <a:off x="7696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427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6" name="TextBox 15"/>
          <p:cNvSpPr txBox="1"/>
          <p:nvPr/>
        </p:nvSpPr>
        <p:spPr>
          <a:xfrm>
            <a:off x="8107527" y="1737360"/>
            <a:ext cx="1051560" cy="274320"/>
          </a:xfrm>
          <a:prstGeom prst="rect">
            <a:avLst/>
          </a:prstGeom>
          <a:noFill/>
        </p:spPr>
        <p:txBody>
          <a:bodyPr wrap="square">
            <a:spAutoFit/>
          </a:bodyPr>
          <a:lstStyle/>
          <a:p>
            <a:pPr algn="ctr"/>
            <a:r>
              <a:rPr sz="800" b="0">
                <a:solidFill>
                  <a:srgbClr val="888899"/>
                </a:solidFill>
                <a:latin typeface="Segoe UI"/>
              </a:rPr>
              <a:t>Protection</a:t>
            </a:r>
          </a:p>
        </p:txBody>
      </p:sp>
      <p:sp>
        <p:nvSpPr>
          <p:cNvPr id="17" name="Rectangle 16"/>
          <p:cNvSpPr/>
          <p:nvPr/>
        </p:nvSpPr>
        <p:spPr>
          <a:xfrm>
            <a:off x="8839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570567" y="1280160"/>
            <a:ext cx="411480" cy="4114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000000"/>
                </a:solidFill>
                <a:latin typeface="Segoe UI"/>
              </a:rPr>
              <a:t>5</a:t>
            </a:r>
          </a:p>
        </p:txBody>
      </p:sp>
      <p:sp>
        <p:nvSpPr>
          <p:cNvPr id="19" name="TextBox 18"/>
          <p:cNvSpPr txBox="1"/>
          <p:nvPr/>
        </p:nvSpPr>
        <p:spPr>
          <a:xfrm>
            <a:off x="9250527" y="1737360"/>
            <a:ext cx="1051560" cy="274320"/>
          </a:xfrm>
          <a:prstGeom prst="rect">
            <a:avLst/>
          </a:prstGeom>
          <a:noFill/>
        </p:spPr>
        <p:txBody>
          <a:bodyPr wrap="square">
            <a:spAutoFit/>
          </a:bodyPr>
          <a:lstStyle/>
          <a:p>
            <a:pPr algn="ctr"/>
            <a:r>
              <a:rPr sz="800" b="1">
                <a:solidFill>
                  <a:srgbClr val="D4AF37"/>
                </a:solidFill>
                <a:latin typeface="Segoe UI"/>
              </a:rPr>
              <a:t>Secret Glyph</a:t>
            </a:r>
          </a:p>
        </p:txBody>
      </p:sp>
      <p:sp>
        <p:nvSpPr>
          <p:cNvPr id="20" name="Rectangle 19"/>
          <p:cNvSpPr/>
          <p:nvPr/>
        </p:nvSpPr>
        <p:spPr>
          <a:xfrm>
            <a:off x="9982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Oval 20"/>
          <p:cNvSpPr/>
          <p:nvPr/>
        </p:nvSpPr>
        <p:spPr>
          <a:xfrm>
            <a:off x="10713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6</a:t>
            </a:r>
          </a:p>
        </p:txBody>
      </p:sp>
      <p:sp>
        <p:nvSpPr>
          <p:cNvPr id="22" name="TextBox 21"/>
          <p:cNvSpPr txBox="1"/>
          <p:nvPr/>
        </p:nvSpPr>
        <p:spPr>
          <a:xfrm>
            <a:off x="10393527" y="1737360"/>
            <a:ext cx="1051560" cy="274320"/>
          </a:xfrm>
          <a:prstGeom prst="rect">
            <a:avLst/>
          </a:prstGeom>
          <a:noFill/>
        </p:spPr>
        <p:txBody>
          <a:bodyPr wrap="square">
            <a:spAutoFit/>
          </a:bodyPr>
          <a:lstStyle/>
          <a:p>
            <a:pPr algn="ctr"/>
            <a:r>
              <a:rPr sz="800" b="0">
                <a:solidFill>
                  <a:srgbClr val="888899"/>
                </a:solidFill>
                <a:latin typeface="Segoe UI"/>
              </a:rPr>
              <a:t>Sealed!</a:t>
            </a:r>
          </a:p>
        </p:txBody>
      </p:sp>
      <p:sp>
        <p:nvSpPr>
          <p:cNvPr id="23" name="TextBox 22"/>
          <p:cNvSpPr txBox="1"/>
          <p:nvPr/>
        </p:nvSpPr>
        <p:spPr>
          <a:xfrm>
            <a:off x="9387687" y="868680"/>
            <a:ext cx="822960" cy="274320"/>
          </a:xfrm>
          <a:prstGeom prst="rect">
            <a:avLst/>
          </a:prstGeom>
          <a:noFill/>
        </p:spPr>
        <p:txBody>
          <a:bodyPr wrap="square">
            <a:spAutoFit/>
          </a:bodyPr>
          <a:lstStyle/>
          <a:p>
            <a:pPr algn="ctr"/>
            <a:r>
              <a:rPr sz="900" b="1">
                <a:solidFill>
                  <a:srgbClr val="D4AF37"/>
                </a:solidFill>
                <a:latin typeface="Segoe UI"/>
              </a:rPr>
              <a:t>▼  You are here</a:t>
            </a:r>
          </a:p>
        </p:txBody>
      </p:sp>
      <p:sp>
        <p:nvSpPr>
          <p:cNvPr id="24" name="Rounded Rectangle 23"/>
          <p:cNvSpPr/>
          <p:nvPr/>
        </p:nvSpPr>
        <p:spPr>
          <a:xfrm>
            <a:off x="4389120" y="2560320"/>
            <a:ext cx="7345375" cy="3840480"/>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663440" y="2788920"/>
            <a:ext cx="6796735" cy="365760"/>
          </a:xfrm>
          <a:prstGeom prst="rect">
            <a:avLst/>
          </a:prstGeom>
          <a:noFill/>
        </p:spPr>
        <p:txBody>
          <a:bodyPr wrap="square">
            <a:spAutoFit/>
          </a:bodyPr>
          <a:lstStyle/>
          <a:p>
            <a:pPr algn="l"/>
            <a:r>
              <a:rPr sz="1400" b="1">
                <a:solidFill>
                  <a:srgbClr val="D4AF37"/>
                </a:solidFill>
                <a:latin typeface="Segoe UI"/>
              </a:rPr>
              <a:t>What the user does here:</a:t>
            </a:r>
          </a:p>
        </p:txBody>
      </p:sp>
      <p:sp>
        <p:nvSpPr>
          <p:cNvPr id="26" name="TextBox 25"/>
          <p:cNvSpPr txBox="1"/>
          <p:nvPr/>
        </p:nvSpPr>
        <p:spPr>
          <a:xfrm>
            <a:off x="4663440" y="3200400"/>
            <a:ext cx="6796735" cy="2926080"/>
          </a:xfrm>
          <a:prstGeom prst="rect">
            <a:avLst/>
          </a:prstGeom>
          <a:noFill/>
        </p:spPr>
        <p:txBody>
          <a:bodyPr wrap="square">
            <a:spAutoFit/>
          </a:bodyPr>
          <a:lstStyle/>
          <a:p>
            <a:pPr algn="l"/>
            <a:r>
              <a:rPr sz="1300" b="0">
                <a:solidFill>
                  <a:srgbClr val="F5F0E1"/>
                </a:solidFill>
                <a:latin typeface="Segoe UI"/>
              </a:rPr>
              <a:t>This screen shows a grid of 18 symbols — stars, hearts, moons, butterflies, and more.
Tap the one you want as your charm's secret key. Anyone who later scans the charm will be shown 9 random symbols and must pick the right one to unlock the memory.
They get 3 attempts. Choose something meaningful to you that the right person will recognise.
This step only appears if you chose Glyph Lock.</a:t>
            </a:r>
          </a:p>
        </p:txBody>
      </p:sp>
      <p:pic>
        <p:nvPicPr>
          <p:cNvPr id="30" name="Picture 29">
            <a:extLst>
              <a:ext uri="{FF2B5EF4-FFF2-40B4-BE49-F238E27FC236}">
                <a16:creationId xmlns:a16="http://schemas.microsoft.com/office/drawing/2014/main" id="{78CDF303-D464-1830-7C60-DDD18ABBBCFB}"/>
              </a:ext>
            </a:extLst>
          </p:cNvPr>
          <p:cNvPicPr>
            <a:picLocks noChangeAspect="1"/>
          </p:cNvPicPr>
          <p:nvPr/>
        </p:nvPicPr>
        <p:blipFill>
          <a:blip r:embed="rId2"/>
          <a:stretch>
            <a:fillRect/>
          </a:stretch>
        </p:blipFill>
        <p:spPr>
          <a:xfrm>
            <a:off x="277979" y="45950"/>
            <a:ext cx="3863947"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a:solidFill>
                  <a:srgbClr val="888899"/>
                </a:solidFill>
                <a:latin typeface="Segoe UI"/>
              </a:rPr>
              <a:t>(right-click → Change Picture)</a:t>
            </a:r>
          </a:p>
        </p:txBody>
      </p:sp>
      <p:sp>
        <p:nvSpPr>
          <p:cNvPr id="5" name="TextBox 4"/>
          <p:cNvSpPr txBox="1"/>
          <p:nvPr/>
        </p:nvSpPr>
        <p:spPr>
          <a:xfrm>
            <a:off x="4389120" y="457200"/>
            <a:ext cx="7345375" cy="502920"/>
          </a:xfrm>
          <a:prstGeom prst="rect">
            <a:avLst/>
          </a:prstGeom>
          <a:noFill/>
        </p:spPr>
        <p:txBody>
          <a:bodyPr wrap="square">
            <a:spAutoFit/>
          </a:bodyPr>
          <a:lstStyle/>
          <a:p>
            <a:pPr algn="l"/>
            <a:r>
              <a:rPr sz="2600" b="1">
                <a:solidFill>
                  <a:srgbClr val="D4AF37"/>
                </a:solidFill>
                <a:latin typeface="Segoe UI"/>
              </a:rPr>
              <a:t>Step 6 — Your Charm Is Sealed</a:t>
            </a:r>
          </a:p>
        </p:txBody>
      </p:sp>
      <p:sp>
        <p:nvSpPr>
          <p:cNvPr id="6" name="Oval 5"/>
          <p:cNvSpPr/>
          <p:nvPr/>
        </p:nvSpPr>
        <p:spPr>
          <a:xfrm>
            <a:off x="4998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7" name="TextBox 6"/>
          <p:cNvSpPr txBox="1"/>
          <p:nvPr/>
        </p:nvSpPr>
        <p:spPr>
          <a:xfrm>
            <a:off x="4678527" y="1737360"/>
            <a:ext cx="1051560" cy="274320"/>
          </a:xfrm>
          <a:prstGeom prst="rect">
            <a:avLst/>
          </a:prstGeom>
          <a:noFill/>
        </p:spPr>
        <p:txBody>
          <a:bodyPr wrap="square">
            <a:spAutoFit/>
          </a:bodyPr>
          <a:lstStyle/>
          <a:p>
            <a:pPr algn="ctr"/>
            <a:r>
              <a:rPr sz="800" b="0">
                <a:solidFill>
                  <a:srgbClr val="888899"/>
                </a:solidFill>
                <a:latin typeface="Segoe UI"/>
              </a:rPr>
              <a:t>Register</a:t>
            </a:r>
          </a:p>
        </p:txBody>
      </p:sp>
      <p:sp>
        <p:nvSpPr>
          <p:cNvPr id="8" name="Rectangle 7"/>
          <p:cNvSpPr/>
          <p:nvPr/>
        </p:nvSpPr>
        <p:spPr>
          <a:xfrm>
            <a:off x="5410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6141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0" name="TextBox 9"/>
          <p:cNvSpPr txBox="1"/>
          <p:nvPr/>
        </p:nvSpPr>
        <p:spPr>
          <a:xfrm>
            <a:off x="5821527" y="1737360"/>
            <a:ext cx="1051560" cy="274320"/>
          </a:xfrm>
          <a:prstGeom prst="rect">
            <a:avLst/>
          </a:prstGeom>
          <a:noFill/>
        </p:spPr>
        <p:txBody>
          <a:bodyPr wrap="square">
            <a:spAutoFit/>
          </a:bodyPr>
          <a:lstStyle/>
          <a:p>
            <a:pPr algn="ctr"/>
            <a:r>
              <a:rPr sz="800" b="0">
                <a:solidFill>
                  <a:srgbClr val="888899"/>
                </a:solidFill>
                <a:latin typeface="Segoe UI"/>
              </a:rPr>
              <a:t>Memory Type</a:t>
            </a:r>
          </a:p>
        </p:txBody>
      </p:sp>
      <p:sp>
        <p:nvSpPr>
          <p:cNvPr id="11" name="Rectangle 10"/>
          <p:cNvSpPr/>
          <p:nvPr/>
        </p:nvSpPr>
        <p:spPr>
          <a:xfrm>
            <a:off x="6553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7284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3" name="TextBox 12"/>
          <p:cNvSpPr txBox="1"/>
          <p:nvPr/>
        </p:nvSpPr>
        <p:spPr>
          <a:xfrm>
            <a:off x="6964527" y="1737360"/>
            <a:ext cx="1051560" cy="274320"/>
          </a:xfrm>
          <a:prstGeom prst="rect">
            <a:avLst/>
          </a:prstGeom>
          <a:noFill/>
        </p:spPr>
        <p:txBody>
          <a:bodyPr wrap="square">
            <a:spAutoFit/>
          </a:bodyPr>
          <a:lstStyle/>
          <a:p>
            <a:pPr algn="ctr"/>
            <a:r>
              <a:rPr sz="800" b="0">
                <a:solidFill>
                  <a:srgbClr val="888899"/>
                </a:solidFill>
                <a:latin typeface="Segoe UI"/>
              </a:rPr>
              <a:t>Upload</a:t>
            </a:r>
          </a:p>
        </p:txBody>
      </p:sp>
      <p:sp>
        <p:nvSpPr>
          <p:cNvPr id="14" name="Rectangle 13"/>
          <p:cNvSpPr/>
          <p:nvPr/>
        </p:nvSpPr>
        <p:spPr>
          <a:xfrm>
            <a:off x="7696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427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6" name="TextBox 15"/>
          <p:cNvSpPr txBox="1"/>
          <p:nvPr/>
        </p:nvSpPr>
        <p:spPr>
          <a:xfrm>
            <a:off x="8107527" y="1737360"/>
            <a:ext cx="1051560" cy="274320"/>
          </a:xfrm>
          <a:prstGeom prst="rect">
            <a:avLst/>
          </a:prstGeom>
          <a:noFill/>
        </p:spPr>
        <p:txBody>
          <a:bodyPr wrap="square">
            <a:spAutoFit/>
          </a:bodyPr>
          <a:lstStyle/>
          <a:p>
            <a:pPr algn="ctr"/>
            <a:r>
              <a:rPr sz="800" b="0">
                <a:solidFill>
                  <a:srgbClr val="888899"/>
                </a:solidFill>
                <a:latin typeface="Segoe UI"/>
              </a:rPr>
              <a:t>Protection</a:t>
            </a:r>
          </a:p>
        </p:txBody>
      </p:sp>
      <p:sp>
        <p:nvSpPr>
          <p:cNvPr id="17" name="Rectangle 16"/>
          <p:cNvSpPr/>
          <p:nvPr/>
        </p:nvSpPr>
        <p:spPr>
          <a:xfrm>
            <a:off x="8839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570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9" name="TextBox 18"/>
          <p:cNvSpPr txBox="1"/>
          <p:nvPr/>
        </p:nvSpPr>
        <p:spPr>
          <a:xfrm>
            <a:off x="9250527" y="1737360"/>
            <a:ext cx="1051560" cy="274320"/>
          </a:xfrm>
          <a:prstGeom prst="rect">
            <a:avLst/>
          </a:prstGeom>
          <a:noFill/>
        </p:spPr>
        <p:txBody>
          <a:bodyPr wrap="square">
            <a:spAutoFit/>
          </a:bodyPr>
          <a:lstStyle/>
          <a:p>
            <a:pPr algn="ctr"/>
            <a:r>
              <a:rPr sz="800" b="0">
                <a:solidFill>
                  <a:srgbClr val="888899"/>
                </a:solidFill>
                <a:latin typeface="Segoe UI"/>
              </a:rPr>
              <a:t>Secret Glyph</a:t>
            </a:r>
          </a:p>
        </p:txBody>
      </p:sp>
      <p:sp>
        <p:nvSpPr>
          <p:cNvPr id="20" name="Rectangle 19"/>
          <p:cNvSpPr/>
          <p:nvPr/>
        </p:nvSpPr>
        <p:spPr>
          <a:xfrm>
            <a:off x="9982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Oval 20"/>
          <p:cNvSpPr/>
          <p:nvPr/>
        </p:nvSpPr>
        <p:spPr>
          <a:xfrm>
            <a:off x="10713567" y="1280160"/>
            <a:ext cx="411480" cy="4114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000000"/>
                </a:solidFill>
                <a:latin typeface="Segoe UI"/>
              </a:rPr>
              <a:t>6</a:t>
            </a:r>
          </a:p>
        </p:txBody>
      </p:sp>
      <p:sp>
        <p:nvSpPr>
          <p:cNvPr id="22" name="TextBox 21"/>
          <p:cNvSpPr txBox="1"/>
          <p:nvPr/>
        </p:nvSpPr>
        <p:spPr>
          <a:xfrm>
            <a:off x="10393527" y="1737360"/>
            <a:ext cx="1051560" cy="274320"/>
          </a:xfrm>
          <a:prstGeom prst="rect">
            <a:avLst/>
          </a:prstGeom>
          <a:noFill/>
        </p:spPr>
        <p:txBody>
          <a:bodyPr wrap="square">
            <a:spAutoFit/>
          </a:bodyPr>
          <a:lstStyle/>
          <a:p>
            <a:pPr algn="ctr"/>
            <a:r>
              <a:rPr sz="800" b="1">
                <a:solidFill>
                  <a:srgbClr val="D4AF37"/>
                </a:solidFill>
                <a:latin typeface="Segoe UI"/>
              </a:rPr>
              <a:t>Sealed!</a:t>
            </a:r>
          </a:p>
        </p:txBody>
      </p:sp>
      <p:sp>
        <p:nvSpPr>
          <p:cNvPr id="23" name="TextBox 22"/>
          <p:cNvSpPr txBox="1"/>
          <p:nvPr/>
        </p:nvSpPr>
        <p:spPr>
          <a:xfrm>
            <a:off x="10530687" y="868680"/>
            <a:ext cx="822960" cy="274320"/>
          </a:xfrm>
          <a:prstGeom prst="rect">
            <a:avLst/>
          </a:prstGeom>
          <a:noFill/>
        </p:spPr>
        <p:txBody>
          <a:bodyPr wrap="square">
            <a:spAutoFit/>
          </a:bodyPr>
          <a:lstStyle/>
          <a:p>
            <a:pPr algn="ctr"/>
            <a:r>
              <a:rPr sz="900" b="1">
                <a:solidFill>
                  <a:srgbClr val="D4AF37"/>
                </a:solidFill>
                <a:latin typeface="Segoe UI"/>
              </a:rPr>
              <a:t>▼  You are here</a:t>
            </a:r>
          </a:p>
        </p:txBody>
      </p:sp>
      <p:sp>
        <p:nvSpPr>
          <p:cNvPr id="24" name="Rounded Rectangle 23"/>
          <p:cNvSpPr/>
          <p:nvPr/>
        </p:nvSpPr>
        <p:spPr>
          <a:xfrm>
            <a:off x="4389120" y="2560320"/>
            <a:ext cx="7345375" cy="3840480"/>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663440" y="2788920"/>
            <a:ext cx="6796735" cy="365760"/>
          </a:xfrm>
          <a:prstGeom prst="rect">
            <a:avLst/>
          </a:prstGeom>
          <a:noFill/>
        </p:spPr>
        <p:txBody>
          <a:bodyPr wrap="square">
            <a:spAutoFit/>
          </a:bodyPr>
          <a:lstStyle/>
          <a:p>
            <a:pPr algn="l"/>
            <a:r>
              <a:rPr sz="1400" b="1">
                <a:solidFill>
                  <a:srgbClr val="D4AF37"/>
                </a:solidFill>
                <a:latin typeface="Segoe UI"/>
              </a:rPr>
              <a:t>What the user does here:</a:t>
            </a:r>
          </a:p>
        </p:txBody>
      </p:sp>
      <p:sp>
        <p:nvSpPr>
          <p:cNvPr id="26" name="TextBox 25"/>
          <p:cNvSpPr txBox="1"/>
          <p:nvPr/>
        </p:nvSpPr>
        <p:spPr>
          <a:xfrm>
            <a:off x="4663440" y="3200400"/>
            <a:ext cx="6796735" cy="2926080"/>
          </a:xfrm>
          <a:prstGeom prst="rect">
            <a:avLst/>
          </a:prstGeom>
          <a:noFill/>
        </p:spPr>
        <p:txBody>
          <a:bodyPr wrap="square">
            <a:spAutoFit/>
          </a:bodyPr>
          <a:lstStyle/>
          <a:p>
            <a:pPr algn="l"/>
            <a:r>
              <a:rPr sz="1300" b="0">
                <a:solidFill>
                  <a:srgbClr val="F5F0E1"/>
                </a:solidFill>
                <a:latin typeface="Segoe UI"/>
              </a:rPr>
              <a:t>You're done! The memory has been securely bound to your charm.
This screen shows a preview of what you uploaded — you can play a video or audio clip, or scroll through your photos.
Press "View Charm" to see exactly what someone will experience when they scan the physical charm.</a:t>
            </a:r>
          </a:p>
        </p:txBody>
      </p:sp>
      <p:pic>
        <p:nvPicPr>
          <p:cNvPr id="28" name="Picture 27">
            <a:extLst>
              <a:ext uri="{FF2B5EF4-FFF2-40B4-BE49-F238E27FC236}">
                <a16:creationId xmlns:a16="http://schemas.microsoft.com/office/drawing/2014/main" id="{1BA52821-9F26-C951-119F-A9079E219FAA}"/>
              </a:ext>
            </a:extLst>
          </p:cNvPr>
          <p:cNvPicPr>
            <a:picLocks noChangeAspect="1"/>
          </p:cNvPicPr>
          <p:nvPr/>
        </p:nvPicPr>
        <p:blipFill>
          <a:blip r:embed="rId2"/>
          <a:stretch>
            <a:fillRect/>
          </a:stretch>
        </p:blipFill>
        <p:spPr>
          <a:xfrm>
            <a:off x="320008" y="0"/>
            <a:ext cx="3870916"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TextBox 1"/>
          <p:cNvSpPr txBox="1"/>
          <p:nvPr/>
        </p:nvSpPr>
        <p:spPr>
          <a:xfrm>
            <a:off x="914400" y="2011680"/>
            <a:ext cx="10332720" cy="914400"/>
          </a:xfrm>
          <a:prstGeom prst="rect">
            <a:avLst/>
          </a:prstGeom>
          <a:noFill/>
        </p:spPr>
        <p:txBody>
          <a:bodyPr wrap="square">
            <a:spAutoFit/>
          </a:bodyPr>
          <a:lstStyle/>
          <a:p>
            <a:pPr algn="ctr"/>
            <a:r>
              <a:rPr sz="4400" b="1">
                <a:solidFill>
                  <a:srgbClr val="D4AF37"/>
                </a:solidFill>
                <a:latin typeface="Segoe UI"/>
              </a:rPr>
              <a:t>Thank you!</a:t>
            </a:r>
          </a:p>
        </p:txBody>
      </p:sp>
      <p:sp>
        <p:nvSpPr>
          <p:cNvPr id="3" name="TextBox 2"/>
          <p:cNvSpPr txBox="1"/>
          <p:nvPr/>
        </p:nvSpPr>
        <p:spPr>
          <a:xfrm>
            <a:off x="914400" y="3200400"/>
            <a:ext cx="10332720" cy="1097280"/>
          </a:xfrm>
          <a:prstGeom prst="rect">
            <a:avLst/>
          </a:prstGeom>
          <a:noFill/>
        </p:spPr>
        <p:txBody>
          <a:bodyPr wrap="square">
            <a:spAutoFit/>
          </a:bodyPr>
          <a:lstStyle/>
          <a:p>
            <a:pPr algn="ctr"/>
            <a:r>
              <a:rPr sz="1800" b="0">
                <a:solidFill>
                  <a:srgbClr val="F5F0E1"/>
                </a:solidFill>
                <a:latin typeface="Segoe UI"/>
              </a:rPr>
              <a:t>We'd love your feedback on this flow.
Is each step clear?  Anything confusing or unnecessary?
Would you change the order of any steps?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TotalTime>
  <Words>886</Words>
  <Application>Microsoft Office PowerPoint</Application>
  <PresentationFormat>Widescreen</PresentationFormat>
  <Paragraphs>128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Todd VanNurden</cp:lastModifiedBy>
  <cp:revision>3</cp:revision>
  <dcterms:created xsi:type="dcterms:W3CDTF">2013-01-27T09:14:16Z</dcterms:created>
  <dcterms:modified xsi:type="dcterms:W3CDTF">2026-02-20T17:07:09Z</dcterms:modified>
  <cp:category/>
</cp:coreProperties>
</file>